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University of Kansas Center for Research on Learning  1/99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UO Overhead #  </a:t>
            </a:r>
            <a:fld id="{6C56361A-F330-42F3-B14A-237272890D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486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620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400800"/>
            <a:ext cx="426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Helvetica" pitchFamily="1" charset="0"/>
              </a:defRPr>
            </a:lvl1pPr>
          </a:lstStyle>
          <a:p>
            <a:r>
              <a:rPr lang="en-US" altLang="en-US" dirty="0"/>
              <a:t>University of Kansas Center for Research on Learning  1/99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Helvetica" pitchFamily="1" charset="0"/>
              </a:defRPr>
            </a:lvl1pPr>
          </a:lstStyle>
          <a:p>
            <a:r>
              <a:rPr lang="en-US" altLang="en-US" dirty="0"/>
              <a:t>UO Overhead #  </a:t>
            </a:r>
            <a:fld id="{D193361E-1AAA-4655-8A69-AA0AB8E724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170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Batik UO </a:t>
            </a:r>
            <a:r>
              <a:rPr lang="en-US" altLang="en-US" dirty="0"/>
              <a:t>Overhead #  </a:t>
            </a:r>
            <a:fld id="{7C245627-EA0D-4796-87AB-B0FFDB49DA8F}" type="slidenum">
              <a:rPr lang="en-US" altLang="en-US"/>
              <a:pPr/>
              <a:t>1</a:t>
            </a:fld>
            <a:endParaRPr lang="en-US" altLang="en-US" dirty="0"/>
          </a:p>
        </p:txBody>
      </p:sp>
      <p:grpSp>
        <p:nvGrpSpPr>
          <p:cNvPr id="42147" name="Group 163"/>
          <p:cNvGrpSpPr>
            <a:grpSpLocks/>
          </p:cNvGrpSpPr>
          <p:nvPr/>
        </p:nvGrpSpPr>
        <p:grpSpPr bwMode="auto">
          <a:xfrm>
            <a:off x="478559" y="282576"/>
            <a:ext cx="8001003" cy="6015039"/>
            <a:chOff x="446" y="196"/>
            <a:chExt cx="5040" cy="3789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4309" y="197"/>
              <a:ext cx="5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dirty="0" smtClean="0">
                  <a:solidFill>
                    <a:srgbClr val="000000"/>
                  </a:solidFill>
                  <a:latin typeface="Comic Sans MS" pitchFamily="66" charset="0"/>
                </a:rPr>
                <a:t>Jenn Volkmar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3951" y="203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NAME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3951" y="285"/>
              <a:ext cx="17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DATE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>
              <a:off x="4164" y="279"/>
              <a:ext cx="112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4178" y="347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446" y="196"/>
              <a:ext cx="11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dirty="0">
                  <a:solidFill>
                    <a:srgbClr val="000000"/>
                  </a:solidFill>
                  <a:latin typeface="Arial" pitchFamily="34" charset="0"/>
                </a:rPr>
                <a:t>The Unit Organizer 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2570" y="265"/>
              <a:ext cx="55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BIGGER PICTURE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789" y="574"/>
              <a:ext cx="33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LAST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1181" y="574"/>
              <a:ext cx="34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/Experience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2769" y="601"/>
              <a:ext cx="6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b="1" dirty="0">
                  <a:solidFill>
                    <a:srgbClr val="000000"/>
                  </a:solidFill>
                  <a:latin typeface=""/>
                </a:rPr>
                <a:t>CURRENT UNIT</a:t>
              </a:r>
              <a:endParaRPr lang="en-US" altLang="en-US" dirty="0">
                <a:latin typeface="Times" charset="0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4453" y="574"/>
              <a:ext cx="3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NEXT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4838" y="574"/>
              <a:ext cx="34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/Experience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473" y="842"/>
              <a:ext cx="483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>
              <a:off x="466" y="3104"/>
              <a:ext cx="483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1765" y="574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4054" y="581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4" name="Arc 20"/>
            <p:cNvSpPr>
              <a:spLocks/>
            </p:cNvSpPr>
            <p:nvPr/>
          </p:nvSpPr>
          <p:spPr bwMode="auto">
            <a:xfrm>
              <a:off x="473" y="382"/>
              <a:ext cx="1293" cy="199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84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5" name="Arc 21"/>
            <p:cNvSpPr>
              <a:spLocks/>
            </p:cNvSpPr>
            <p:nvPr/>
          </p:nvSpPr>
          <p:spPr bwMode="auto">
            <a:xfrm>
              <a:off x="466" y="375"/>
              <a:ext cx="1300" cy="206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84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6" name="Arc 22"/>
            <p:cNvSpPr>
              <a:spLocks/>
            </p:cNvSpPr>
            <p:nvPr/>
          </p:nvSpPr>
          <p:spPr bwMode="auto">
            <a:xfrm>
              <a:off x="4054" y="375"/>
              <a:ext cx="1265" cy="210"/>
            </a:xfrm>
            <a:custGeom>
              <a:avLst/>
              <a:gdLst>
                <a:gd name="G0" fmla="+- 17 0 0"/>
                <a:gd name="G1" fmla="+- 21600 0 0"/>
                <a:gd name="G2" fmla="+- 21600 0 0"/>
                <a:gd name="T0" fmla="*/ 0 w 21616"/>
                <a:gd name="T1" fmla="*/ 1 h 21600"/>
                <a:gd name="T2" fmla="*/ 21616 w 21616"/>
                <a:gd name="T3" fmla="*/ 21497 h 21600"/>
                <a:gd name="T4" fmla="*/ 17 w 216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759" y="375"/>
              <a:ext cx="22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2012" name="Group 28"/>
            <p:cNvGrpSpPr>
              <a:grpSpLocks/>
            </p:cNvGrpSpPr>
            <p:nvPr/>
          </p:nvGrpSpPr>
          <p:grpSpPr bwMode="auto">
            <a:xfrm>
              <a:off x="1759" y="395"/>
              <a:ext cx="1" cy="186"/>
              <a:chOff x="1759" y="395"/>
              <a:chExt cx="1" cy="186"/>
            </a:xfrm>
          </p:grpSpPr>
          <p:sp>
            <p:nvSpPr>
              <p:cNvPr id="42008" name="Line 24"/>
              <p:cNvSpPr>
                <a:spLocks noChangeShapeType="1"/>
              </p:cNvSpPr>
              <p:nvPr/>
            </p:nvSpPr>
            <p:spPr bwMode="auto">
              <a:xfrm>
                <a:off x="1759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09" name="Line 25"/>
              <p:cNvSpPr>
                <a:spLocks noChangeShapeType="1"/>
              </p:cNvSpPr>
              <p:nvPr/>
            </p:nvSpPr>
            <p:spPr bwMode="auto">
              <a:xfrm>
                <a:off x="1759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0" name="Line 26"/>
              <p:cNvSpPr>
                <a:spLocks noChangeShapeType="1"/>
              </p:cNvSpPr>
              <p:nvPr/>
            </p:nvSpPr>
            <p:spPr bwMode="auto">
              <a:xfrm>
                <a:off x="1759" y="51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1" name="Line 27"/>
              <p:cNvSpPr>
                <a:spLocks noChangeShapeType="1"/>
              </p:cNvSpPr>
              <p:nvPr/>
            </p:nvSpPr>
            <p:spPr bwMode="auto">
              <a:xfrm>
                <a:off x="1759" y="574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017" name="Group 33"/>
            <p:cNvGrpSpPr>
              <a:grpSpLocks/>
            </p:cNvGrpSpPr>
            <p:nvPr/>
          </p:nvGrpSpPr>
          <p:grpSpPr bwMode="auto">
            <a:xfrm>
              <a:off x="4061" y="409"/>
              <a:ext cx="1" cy="186"/>
              <a:chOff x="4061" y="409"/>
              <a:chExt cx="1" cy="186"/>
            </a:xfrm>
          </p:grpSpPr>
          <p:sp>
            <p:nvSpPr>
              <p:cNvPr id="42013" name="Line 29"/>
              <p:cNvSpPr>
                <a:spLocks noChangeShapeType="1"/>
              </p:cNvSpPr>
              <p:nvPr/>
            </p:nvSpPr>
            <p:spPr bwMode="auto">
              <a:xfrm>
                <a:off x="4061" y="40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4" name="Line 30"/>
              <p:cNvSpPr>
                <a:spLocks noChangeShapeType="1"/>
              </p:cNvSpPr>
              <p:nvPr/>
            </p:nvSpPr>
            <p:spPr bwMode="auto">
              <a:xfrm>
                <a:off x="4061" y="471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5" name="Line 31"/>
              <p:cNvSpPr>
                <a:spLocks noChangeShapeType="1"/>
              </p:cNvSpPr>
              <p:nvPr/>
            </p:nvSpPr>
            <p:spPr bwMode="auto">
              <a:xfrm>
                <a:off x="4061" y="5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6" name="Line 32"/>
              <p:cNvSpPr>
                <a:spLocks noChangeShapeType="1"/>
              </p:cNvSpPr>
              <p:nvPr/>
            </p:nvSpPr>
            <p:spPr bwMode="auto">
              <a:xfrm>
                <a:off x="4061" y="588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18" name="Line 34"/>
            <p:cNvSpPr>
              <a:spLocks noChangeShapeType="1"/>
            </p:cNvSpPr>
            <p:nvPr/>
          </p:nvSpPr>
          <p:spPr bwMode="auto">
            <a:xfrm>
              <a:off x="466" y="581"/>
              <a:ext cx="1" cy="3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473" y="3963"/>
              <a:ext cx="482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>
              <a:off x="5305" y="581"/>
              <a:ext cx="1" cy="3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 rot="16200000">
              <a:off x="281" y="3452"/>
              <a:ext cx="5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 UNIT SELF-TEST</a:t>
              </a:r>
            </a:p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QUESTIONS </a:t>
              </a:r>
            </a:p>
          </p:txBody>
        </p:sp>
        <p:sp>
          <p:nvSpPr>
            <p:cNvPr id="42022" name="Rectangle 38"/>
            <p:cNvSpPr>
              <a:spLocks noChangeArrowheads="1"/>
            </p:cNvSpPr>
            <p:nvPr/>
          </p:nvSpPr>
          <p:spPr bwMode="auto">
            <a:xfrm rot="16200000">
              <a:off x="738" y="3662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23" name="Oval 39"/>
            <p:cNvSpPr>
              <a:spLocks noChangeArrowheads="1"/>
            </p:cNvSpPr>
            <p:nvPr/>
          </p:nvSpPr>
          <p:spPr bwMode="auto">
            <a:xfrm>
              <a:off x="2750" y="868"/>
              <a:ext cx="1284" cy="11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200" dirty="0" smtClean="0"/>
            </a:p>
            <a:p>
              <a:r>
                <a:rPr lang="en-US" sz="1100" b="1" dirty="0" smtClean="0"/>
                <a:t>3 Dimensional Art</a:t>
              </a:r>
              <a:endParaRPr lang="en-US" sz="1100" b="1" dirty="0"/>
            </a:p>
          </p:txBody>
        </p:sp>
        <p:sp>
          <p:nvSpPr>
            <p:cNvPr id="42024" name="Oval 40"/>
            <p:cNvSpPr>
              <a:spLocks noChangeArrowheads="1"/>
            </p:cNvSpPr>
            <p:nvPr/>
          </p:nvSpPr>
          <p:spPr bwMode="auto">
            <a:xfrm>
              <a:off x="2776" y="994"/>
              <a:ext cx="1265" cy="625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>
              <a:off x="3058" y="849"/>
              <a:ext cx="515" cy="15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6" name="Rectangle 42"/>
            <p:cNvSpPr>
              <a:spLocks noChangeArrowheads="1"/>
            </p:cNvSpPr>
            <p:nvPr/>
          </p:nvSpPr>
          <p:spPr bwMode="auto">
            <a:xfrm rot="960000">
              <a:off x="3279" y="877"/>
              <a:ext cx="33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Comic Sans MS" pitchFamily="66" charset="0"/>
                </a:rPr>
                <a:t>is </a:t>
              </a:r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about</a:t>
              </a:r>
              <a:r>
                <a:rPr lang="en-US" altLang="en-US" sz="800" b="1" dirty="0">
                  <a:solidFill>
                    <a:srgbClr val="000000"/>
                  </a:solidFill>
                  <a:latin typeface="Comic Sans MS" pitchFamily="66" charset="0"/>
                </a:rPr>
                <a:t>...</a:t>
              </a:r>
              <a:endParaRPr lang="en-US" altLang="en-US" dirty="0">
                <a:latin typeface="Comic Sans MS" pitchFamily="66" charset="0"/>
              </a:endParaRPr>
            </a:p>
          </p:txBody>
        </p:sp>
        <p:grpSp>
          <p:nvGrpSpPr>
            <p:cNvPr id="42046" name="Group 62"/>
            <p:cNvGrpSpPr>
              <a:grpSpLocks/>
            </p:cNvGrpSpPr>
            <p:nvPr/>
          </p:nvGrpSpPr>
          <p:grpSpPr bwMode="auto">
            <a:xfrm>
              <a:off x="2845" y="1440"/>
              <a:ext cx="1114" cy="1"/>
              <a:chOff x="2845" y="1440"/>
              <a:chExt cx="1114" cy="1"/>
            </a:xfrm>
          </p:grpSpPr>
          <p:sp>
            <p:nvSpPr>
              <p:cNvPr id="42027" name="Line 43"/>
              <p:cNvSpPr>
                <a:spLocks noChangeShapeType="1"/>
              </p:cNvSpPr>
              <p:nvPr/>
            </p:nvSpPr>
            <p:spPr bwMode="auto">
              <a:xfrm>
                <a:off x="2845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28" name="Line 44"/>
              <p:cNvSpPr>
                <a:spLocks noChangeShapeType="1"/>
              </p:cNvSpPr>
              <p:nvPr/>
            </p:nvSpPr>
            <p:spPr bwMode="auto">
              <a:xfrm>
                <a:off x="290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29" name="Line 45"/>
              <p:cNvSpPr>
                <a:spLocks noChangeShapeType="1"/>
              </p:cNvSpPr>
              <p:nvPr/>
            </p:nvSpPr>
            <p:spPr bwMode="auto">
              <a:xfrm>
                <a:off x="2968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0" name="Line 46"/>
              <p:cNvSpPr>
                <a:spLocks noChangeShapeType="1"/>
              </p:cNvSpPr>
              <p:nvPr/>
            </p:nvSpPr>
            <p:spPr bwMode="auto">
              <a:xfrm>
                <a:off x="3030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1" name="Line 47"/>
              <p:cNvSpPr>
                <a:spLocks noChangeShapeType="1"/>
              </p:cNvSpPr>
              <p:nvPr/>
            </p:nvSpPr>
            <p:spPr bwMode="auto">
              <a:xfrm>
                <a:off x="3092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2" name="Line 48"/>
              <p:cNvSpPr>
                <a:spLocks noChangeShapeType="1"/>
              </p:cNvSpPr>
              <p:nvPr/>
            </p:nvSpPr>
            <p:spPr bwMode="auto">
              <a:xfrm>
                <a:off x="315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3" name="Line 49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4" name="Line 50"/>
              <p:cNvSpPr>
                <a:spLocks noChangeShapeType="1"/>
              </p:cNvSpPr>
              <p:nvPr/>
            </p:nvSpPr>
            <p:spPr bwMode="auto">
              <a:xfrm>
                <a:off x="3278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5" name="Line 51"/>
              <p:cNvSpPr>
                <a:spLocks noChangeShapeType="1"/>
              </p:cNvSpPr>
              <p:nvPr/>
            </p:nvSpPr>
            <p:spPr bwMode="auto">
              <a:xfrm>
                <a:off x="3340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6" name="Line 52"/>
              <p:cNvSpPr>
                <a:spLocks noChangeShapeType="1"/>
              </p:cNvSpPr>
              <p:nvPr/>
            </p:nvSpPr>
            <p:spPr bwMode="auto">
              <a:xfrm>
                <a:off x="3401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7" name="Line 53"/>
              <p:cNvSpPr>
                <a:spLocks noChangeShapeType="1"/>
              </p:cNvSpPr>
              <p:nvPr/>
            </p:nvSpPr>
            <p:spPr bwMode="auto">
              <a:xfrm>
                <a:off x="3463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8" name="Line 54"/>
              <p:cNvSpPr>
                <a:spLocks noChangeShapeType="1"/>
              </p:cNvSpPr>
              <p:nvPr/>
            </p:nvSpPr>
            <p:spPr bwMode="auto">
              <a:xfrm>
                <a:off x="3525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9" name="Line 55"/>
              <p:cNvSpPr>
                <a:spLocks noChangeShapeType="1"/>
              </p:cNvSpPr>
              <p:nvPr/>
            </p:nvSpPr>
            <p:spPr bwMode="auto">
              <a:xfrm>
                <a:off x="3587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0" name="Line 56"/>
              <p:cNvSpPr>
                <a:spLocks noChangeShapeType="1"/>
              </p:cNvSpPr>
              <p:nvPr/>
            </p:nvSpPr>
            <p:spPr bwMode="auto">
              <a:xfrm>
                <a:off x="3649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1" name="Line 57"/>
              <p:cNvSpPr>
                <a:spLocks noChangeShapeType="1"/>
              </p:cNvSpPr>
              <p:nvPr/>
            </p:nvSpPr>
            <p:spPr bwMode="auto">
              <a:xfrm>
                <a:off x="3711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2" name="Line 58"/>
              <p:cNvSpPr>
                <a:spLocks noChangeShapeType="1"/>
              </p:cNvSpPr>
              <p:nvPr/>
            </p:nvSpPr>
            <p:spPr bwMode="auto">
              <a:xfrm>
                <a:off x="3773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3" name="Line 59"/>
              <p:cNvSpPr>
                <a:spLocks noChangeShapeType="1"/>
              </p:cNvSpPr>
              <p:nvPr/>
            </p:nvSpPr>
            <p:spPr bwMode="auto">
              <a:xfrm>
                <a:off x="383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4" name="Line 60"/>
              <p:cNvSpPr>
                <a:spLocks noChangeShapeType="1"/>
              </p:cNvSpPr>
              <p:nvPr/>
            </p:nvSpPr>
            <p:spPr bwMode="auto">
              <a:xfrm>
                <a:off x="389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5" name="Line 61"/>
              <p:cNvSpPr>
                <a:spLocks noChangeShapeType="1"/>
              </p:cNvSpPr>
              <p:nvPr/>
            </p:nvSpPr>
            <p:spPr bwMode="auto">
              <a:xfrm>
                <a:off x="3958" y="1440"/>
                <a:ext cx="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47" name="Line 63"/>
            <p:cNvSpPr>
              <a:spLocks noChangeShapeType="1"/>
            </p:cNvSpPr>
            <p:nvPr/>
          </p:nvSpPr>
          <p:spPr bwMode="auto">
            <a:xfrm>
              <a:off x="1497" y="849"/>
              <a:ext cx="1" cy="225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48" name="Line 64"/>
            <p:cNvSpPr>
              <a:spLocks noChangeShapeType="1"/>
            </p:cNvSpPr>
            <p:nvPr/>
          </p:nvSpPr>
          <p:spPr bwMode="auto">
            <a:xfrm>
              <a:off x="473" y="1337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49" name="Line 65"/>
            <p:cNvSpPr>
              <a:spLocks noChangeShapeType="1"/>
            </p:cNvSpPr>
            <p:nvPr/>
          </p:nvSpPr>
          <p:spPr bwMode="auto">
            <a:xfrm>
              <a:off x="473" y="1172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0" name="Line 66"/>
            <p:cNvSpPr>
              <a:spLocks noChangeShapeType="1"/>
            </p:cNvSpPr>
            <p:nvPr/>
          </p:nvSpPr>
          <p:spPr bwMode="auto">
            <a:xfrm>
              <a:off x="473" y="1495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1" name="Line 67"/>
            <p:cNvSpPr>
              <a:spLocks noChangeShapeType="1"/>
            </p:cNvSpPr>
            <p:nvPr/>
          </p:nvSpPr>
          <p:spPr bwMode="auto">
            <a:xfrm>
              <a:off x="480" y="164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2" name="Line 68"/>
            <p:cNvSpPr>
              <a:spLocks noChangeShapeType="1"/>
            </p:cNvSpPr>
            <p:nvPr/>
          </p:nvSpPr>
          <p:spPr bwMode="auto">
            <a:xfrm flipH="1">
              <a:off x="480" y="1812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3" name="Line 69"/>
            <p:cNvSpPr>
              <a:spLocks noChangeShapeType="1"/>
            </p:cNvSpPr>
            <p:nvPr/>
          </p:nvSpPr>
          <p:spPr bwMode="auto">
            <a:xfrm>
              <a:off x="480" y="2135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4" name="Line 70"/>
            <p:cNvSpPr>
              <a:spLocks noChangeShapeType="1"/>
            </p:cNvSpPr>
            <p:nvPr/>
          </p:nvSpPr>
          <p:spPr bwMode="auto">
            <a:xfrm>
              <a:off x="480" y="1970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5" name="Line 71"/>
            <p:cNvSpPr>
              <a:spLocks noChangeShapeType="1"/>
            </p:cNvSpPr>
            <p:nvPr/>
          </p:nvSpPr>
          <p:spPr bwMode="auto">
            <a:xfrm>
              <a:off x="480" y="2300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6" name="Line 72"/>
            <p:cNvSpPr>
              <a:spLocks noChangeShapeType="1"/>
            </p:cNvSpPr>
            <p:nvPr/>
          </p:nvSpPr>
          <p:spPr bwMode="auto">
            <a:xfrm>
              <a:off x="466" y="2451"/>
              <a:ext cx="102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7" name="Line 73"/>
            <p:cNvSpPr>
              <a:spLocks noChangeShapeType="1"/>
            </p:cNvSpPr>
            <p:nvPr/>
          </p:nvSpPr>
          <p:spPr bwMode="auto">
            <a:xfrm flipH="1">
              <a:off x="473" y="2616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8" name="Line 74"/>
            <p:cNvSpPr>
              <a:spLocks noChangeShapeType="1"/>
            </p:cNvSpPr>
            <p:nvPr/>
          </p:nvSpPr>
          <p:spPr bwMode="auto">
            <a:xfrm>
              <a:off x="473" y="2767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9" name="Line 75"/>
            <p:cNvSpPr>
              <a:spLocks noChangeShapeType="1"/>
            </p:cNvSpPr>
            <p:nvPr/>
          </p:nvSpPr>
          <p:spPr bwMode="auto">
            <a:xfrm>
              <a:off x="659" y="1021"/>
              <a:ext cx="1" cy="293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0" name="Line 76"/>
            <p:cNvSpPr>
              <a:spLocks noChangeShapeType="1"/>
            </p:cNvSpPr>
            <p:nvPr/>
          </p:nvSpPr>
          <p:spPr bwMode="auto">
            <a:xfrm>
              <a:off x="473" y="3104"/>
              <a:ext cx="484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1" name="Line 77"/>
            <p:cNvSpPr>
              <a:spLocks noChangeShapeType="1"/>
            </p:cNvSpPr>
            <p:nvPr/>
          </p:nvSpPr>
          <p:spPr bwMode="auto">
            <a:xfrm>
              <a:off x="480" y="1021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2" name="Rectangle 78"/>
            <p:cNvSpPr>
              <a:spLocks noChangeArrowheads="1"/>
            </p:cNvSpPr>
            <p:nvPr/>
          </p:nvSpPr>
          <p:spPr bwMode="auto">
            <a:xfrm rot="5400000">
              <a:off x="5020" y="3456"/>
              <a:ext cx="4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 UNIT</a:t>
              </a:r>
            </a:p>
            <a:p>
              <a:pPr algn="ctr"/>
              <a:r>
                <a:rPr lang="en-US" altLang="en-US" sz="800" b="1" dirty="0" smtClean="0">
                  <a:solidFill>
                    <a:srgbClr val="000000"/>
                  </a:solidFill>
                  <a:latin typeface="Arial" pitchFamily="34" charset="0"/>
                </a:rPr>
                <a:t>assignments </a:t>
              </a:r>
              <a:endParaRPr lang="en-US" altLang="en-US" sz="8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063" name="Rectangle 79"/>
            <p:cNvSpPr>
              <a:spLocks noChangeArrowheads="1"/>
            </p:cNvSpPr>
            <p:nvPr/>
          </p:nvSpPr>
          <p:spPr bwMode="auto">
            <a:xfrm rot="5400000">
              <a:off x="5028" y="3245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64" name="Rectangle 80"/>
            <p:cNvSpPr>
              <a:spLocks noChangeArrowheads="1"/>
            </p:cNvSpPr>
            <p:nvPr/>
          </p:nvSpPr>
          <p:spPr bwMode="auto">
            <a:xfrm>
              <a:off x="700" y="883"/>
              <a:ext cx="71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latin typeface="Arial" pitchFamily="34" charset="0"/>
                </a:rPr>
                <a:t>Vocabulary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65" name="Line 81"/>
            <p:cNvSpPr>
              <a:spLocks noChangeShapeType="1"/>
            </p:cNvSpPr>
            <p:nvPr/>
          </p:nvSpPr>
          <p:spPr bwMode="auto">
            <a:xfrm>
              <a:off x="473" y="2932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6" name="Line 82"/>
            <p:cNvSpPr>
              <a:spLocks noChangeShapeType="1"/>
            </p:cNvSpPr>
            <p:nvPr/>
          </p:nvSpPr>
          <p:spPr bwMode="auto">
            <a:xfrm>
              <a:off x="4322" y="3118"/>
              <a:ext cx="1" cy="8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7" name="Line 83"/>
            <p:cNvSpPr>
              <a:spLocks noChangeShapeType="1"/>
            </p:cNvSpPr>
            <p:nvPr/>
          </p:nvSpPr>
          <p:spPr bwMode="auto">
            <a:xfrm>
              <a:off x="4336" y="3338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8" name="Line 84"/>
            <p:cNvSpPr>
              <a:spLocks noChangeShapeType="1"/>
            </p:cNvSpPr>
            <p:nvPr/>
          </p:nvSpPr>
          <p:spPr bwMode="auto">
            <a:xfrm>
              <a:off x="4329" y="353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9" name="Line 85"/>
            <p:cNvSpPr>
              <a:spLocks noChangeShapeType="1"/>
            </p:cNvSpPr>
            <p:nvPr/>
          </p:nvSpPr>
          <p:spPr bwMode="auto">
            <a:xfrm>
              <a:off x="4329" y="373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0" name="Line 86"/>
            <p:cNvSpPr>
              <a:spLocks noChangeShapeType="1"/>
            </p:cNvSpPr>
            <p:nvPr/>
          </p:nvSpPr>
          <p:spPr bwMode="auto">
            <a:xfrm>
              <a:off x="5106" y="3111"/>
              <a:ext cx="1" cy="8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1" name="Line 87"/>
            <p:cNvSpPr>
              <a:spLocks noChangeShapeType="1"/>
            </p:cNvSpPr>
            <p:nvPr/>
          </p:nvSpPr>
          <p:spPr bwMode="auto">
            <a:xfrm>
              <a:off x="473" y="581"/>
              <a:ext cx="483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2" name="Rectangle 88"/>
            <p:cNvSpPr>
              <a:spLocks noChangeArrowheads="1"/>
            </p:cNvSpPr>
            <p:nvPr/>
          </p:nvSpPr>
          <p:spPr bwMode="auto">
            <a:xfrm>
              <a:off x="1772" y="581"/>
              <a:ext cx="2282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3" name="Rectangle 89"/>
            <p:cNvSpPr>
              <a:spLocks noChangeArrowheads="1"/>
            </p:cNvSpPr>
            <p:nvPr/>
          </p:nvSpPr>
          <p:spPr bwMode="auto">
            <a:xfrm>
              <a:off x="1759" y="567"/>
              <a:ext cx="2309" cy="289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4" name="Rectangle 90"/>
            <p:cNvSpPr>
              <a:spLocks noChangeArrowheads="1"/>
            </p:cNvSpPr>
            <p:nvPr/>
          </p:nvSpPr>
          <p:spPr bwMode="auto">
            <a:xfrm>
              <a:off x="1704" y="883"/>
              <a:ext cx="30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UNIT MAP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75" name="Rectangle 91"/>
            <p:cNvSpPr>
              <a:spLocks noChangeArrowheads="1"/>
            </p:cNvSpPr>
            <p:nvPr/>
          </p:nvSpPr>
          <p:spPr bwMode="auto">
            <a:xfrm>
              <a:off x="2542" y="588"/>
              <a:ext cx="5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b="1" dirty="0">
                  <a:solidFill>
                    <a:srgbClr val="000000"/>
                  </a:solidFill>
                  <a:latin typeface="Arial" pitchFamily="34" charset="0"/>
                </a:rPr>
                <a:t>CURRENT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76" name="Oval 92"/>
            <p:cNvSpPr>
              <a:spLocks noChangeArrowheads="1"/>
            </p:cNvSpPr>
            <p:nvPr/>
          </p:nvSpPr>
          <p:spPr bwMode="auto">
            <a:xfrm>
              <a:off x="1793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7" name="Oval 93"/>
            <p:cNvSpPr>
              <a:spLocks noChangeArrowheads="1"/>
            </p:cNvSpPr>
            <p:nvPr/>
          </p:nvSpPr>
          <p:spPr bwMode="auto">
            <a:xfrm>
              <a:off x="494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8" name="Oval 94"/>
            <p:cNvSpPr>
              <a:spLocks noChangeArrowheads="1"/>
            </p:cNvSpPr>
            <p:nvPr/>
          </p:nvSpPr>
          <p:spPr bwMode="auto">
            <a:xfrm>
              <a:off x="4082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9" name="Oval 95"/>
            <p:cNvSpPr>
              <a:spLocks noChangeArrowheads="1"/>
            </p:cNvSpPr>
            <p:nvPr/>
          </p:nvSpPr>
          <p:spPr bwMode="auto">
            <a:xfrm>
              <a:off x="2439" y="26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0" name="Oval 96"/>
            <p:cNvSpPr>
              <a:spLocks noChangeArrowheads="1"/>
            </p:cNvSpPr>
            <p:nvPr/>
          </p:nvSpPr>
          <p:spPr bwMode="auto">
            <a:xfrm>
              <a:off x="1532" y="884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1" name="Oval 97"/>
            <p:cNvSpPr>
              <a:spLocks noChangeArrowheads="1"/>
            </p:cNvSpPr>
            <p:nvPr/>
          </p:nvSpPr>
          <p:spPr bwMode="auto">
            <a:xfrm>
              <a:off x="5182" y="3145"/>
              <a:ext cx="96" cy="97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2" name="Oval 98"/>
            <p:cNvSpPr>
              <a:spLocks noChangeArrowheads="1"/>
            </p:cNvSpPr>
            <p:nvPr/>
          </p:nvSpPr>
          <p:spPr bwMode="auto">
            <a:xfrm>
              <a:off x="508" y="3819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3" name="Oval 99"/>
            <p:cNvSpPr>
              <a:spLocks noChangeArrowheads="1"/>
            </p:cNvSpPr>
            <p:nvPr/>
          </p:nvSpPr>
          <p:spPr bwMode="auto">
            <a:xfrm>
              <a:off x="508" y="877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4" name="Rectangle 100"/>
            <p:cNvSpPr>
              <a:spLocks noChangeArrowheads="1"/>
            </p:cNvSpPr>
            <p:nvPr/>
          </p:nvSpPr>
          <p:spPr bwMode="auto">
            <a:xfrm>
              <a:off x="1814" y="59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5" name="Rectangle 101"/>
            <p:cNvSpPr>
              <a:spLocks noChangeArrowheads="1"/>
            </p:cNvSpPr>
            <p:nvPr/>
          </p:nvSpPr>
          <p:spPr bwMode="auto">
            <a:xfrm>
              <a:off x="4109" y="588"/>
              <a:ext cx="113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6" name="Rectangle 102"/>
            <p:cNvSpPr>
              <a:spLocks noChangeArrowheads="1"/>
            </p:cNvSpPr>
            <p:nvPr/>
          </p:nvSpPr>
          <p:spPr bwMode="auto">
            <a:xfrm>
              <a:off x="521" y="59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7" name="Rectangle 103"/>
            <p:cNvSpPr>
              <a:spLocks noChangeArrowheads="1"/>
            </p:cNvSpPr>
            <p:nvPr/>
          </p:nvSpPr>
          <p:spPr bwMode="auto">
            <a:xfrm>
              <a:off x="2467" y="26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4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8" name="Rectangle 104"/>
            <p:cNvSpPr>
              <a:spLocks noChangeArrowheads="1"/>
            </p:cNvSpPr>
            <p:nvPr/>
          </p:nvSpPr>
          <p:spPr bwMode="auto">
            <a:xfrm>
              <a:off x="1566" y="88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9" name="Rectangle 105"/>
            <p:cNvSpPr>
              <a:spLocks noChangeArrowheads="1"/>
            </p:cNvSpPr>
            <p:nvPr/>
          </p:nvSpPr>
          <p:spPr bwMode="auto">
            <a:xfrm>
              <a:off x="5216" y="314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6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0" name="Rectangle 106"/>
            <p:cNvSpPr>
              <a:spLocks noChangeArrowheads="1"/>
            </p:cNvSpPr>
            <p:nvPr/>
          </p:nvSpPr>
          <p:spPr bwMode="auto">
            <a:xfrm>
              <a:off x="535" y="381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7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1" name="Rectangle 107"/>
            <p:cNvSpPr>
              <a:spLocks noChangeArrowheads="1"/>
            </p:cNvSpPr>
            <p:nvPr/>
          </p:nvSpPr>
          <p:spPr bwMode="auto">
            <a:xfrm>
              <a:off x="542" y="876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8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2" name="Rectangle 108"/>
            <p:cNvSpPr>
              <a:spLocks noChangeArrowheads="1"/>
            </p:cNvSpPr>
            <p:nvPr/>
          </p:nvSpPr>
          <p:spPr bwMode="auto">
            <a:xfrm>
              <a:off x="2318" y="388"/>
              <a:ext cx="129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8</a:t>
              </a:r>
              <a:r>
                <a:rPr lang="en-US" altLang="en-US" sz="1200" baseline="30000" dirty="0" smtClean="0">
                  <a:solidFill>
                    <a:srgbClr val="000000"/>
                  </a:solidFill>
                  <a:latin typeface="Comic Sans MS" pitchFamily="66" charset="0"/>
                </a:rPr>
                <a:t>th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Grade  Clay Unit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3" name="Rectangle 109"/>
            <p:cNvSpPr>
              <a:spLocks noChangeArrowheads="1"/>
            </p:cNvSpPr>
            <p:nvPr/>
          </p:nvSpPr>
          <p:spPr bwMode="auto">
            <a:xfrm>
              <a:off x="2118" y="678"/>
              <a:ext cx="1538" cy="13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dirty="0" smtClean="0">
                  <a:solidFill>
                    <a:srgbClr val="000000"/>
                  </a:solidFill>
                  <a:latin typeface="Comic Sans MS" pitchFamily="66" charset="0"/>
                </a:rPr>
                <a:t>                 Tea Cups               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4" name="Rectangle 110"/>
            <p:cNvSpPr>
              <a:spLocks noChangeArrowheads="1"/>
            </p:cNvSpPr>
            <p:nvPr/>
          </p:nvSpPr>
          <p:spPr bwMode="auto">
            <a:xfrm>
              <a:off x="618" y="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5" name="Rectangle 111"/>
            <p:cNvSpPr>
              <a:spLocks noChangeArrowheads="1"/>
            </p:cNvSpPr>
            <p:nvPr/>
          </p:nvSpPr>
          <p:spPr bwMode="auto">
            <a:xfrm>
              <a:off x="4766" y="724"/>
              <a:ext cx="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100" dirty="0">
                <a:latin typeface="Comic Sans MS" pitchFamily="66" charset="0"/>
              </a:endParaRPr>
            </a:p>
          </p:txBody>
        </p:sp>
        <p:sp>
          <p:nvSpPr>
            <p:cNvPr id="42096" name="Rectangle 112"/>
            <p:cNvSpPr>
              <a:spLocks noChangeArrowheads="1"/>
            </p:cNvSpPr>
            <p:nvPr/>
          </p:nvSpPr>
          <p:spPr bwMode="auto">
            <a:xfrm>
              <a:off x="2928" y="1008"/>
              <a:ext cx="100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sz="1400" dirty="0">
                <a:latin typeface="Comic Sans MS" pitchFamily="66" charset="0"/>
              </a:endParaRPr>
            </a:p>
          </p:txBody>
        </p:sp>
        <p:sp>
          <p:nvSpPr>
            <p:cNvPr id="42104" name="Rectangle 120"/>
            <p:cNvSpPr>
              <a:spLocks noChangeArrowheads="1"/>
            </p:cNvSpPr>
            <p:nvPr/>
          </p:nvSpPr>
          <p:spPr bwMode="auto">
            <a:xfrm>
              <a:off x="734" y="188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11" name="Line 127"/>
            <p:cNvSpPr>
              <a:spLocks noChangeShapeType="1"/>
            </p:cNvSpPr>
            <p:nvPr/>
          </p:nvSpPr>
          <p:spPr bwMode="auto">
            <a:xfrm flipH="1">
              <a:off x="2226" y="1330"/>
              <a:ext cx="550" cy="1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4" name="Line 130"/>
            <p:cNvSpPr>
              <a:spLocks noChangeShapeType="1"/>
            </p:cNvSpPr>
            <p:nvPr/>
          </p:nvSpPr>
          <p:spPr bwMode="auto">
            <a:xfrm>
              <a:off x="4027" y="1337"/>
              <a:ext cx="595" cy="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5" name="Oval 131"/>
            <p:cNvSpPr>
              <a:spLocks noChangeArrowheads="1"/>
            </p:cNvSpPr>
            <p:nvPr/>
          </p:nvSpPr>
          <p:spPr bwMode="auto">
            <a:xfrm>
              <a:off x="1646" y="1348"/>
              <a:ext cx="901" cy="522"/>
            </a:xfrm>
            <a:prstGeom prst="ellipse">
              <a:avLst/>
            </a:prstGeom>
            <a:solidFill>
              <a:schemeClr val="bg1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000" b="1" dirty="0" smtClean="0"/>
                <a:t>Drawing </a:t>
              </a:r>
            </a:p>
            <a:p>
              <a:r>
                <a:rPr lang="en-US" sz="1000" b="1" dirty="0" smtClean="0"/>
                <a:t>Techniques</a:t>
              </a:r>
              <a:r>
                <a:rPr lang="en-US" sz="1000" b="1" dirty="0" smtClean="0"/>
                <a:t> for pre-draw</a:t>
              </a:r>
              <a:endParaRPr lang="en-US" sz="1000" b="1" dirty="0"/>
            </a:p>
          </p:txBody>
        </p:sp>
        <p:sp>
          <p:nvSpPr>
            <p:cNvPr id="42118" name="Oval 134"/>
            <p:cNvSpPr>
              <a:spLocks noChangeArrowheads="1"/>
            </p:cNvSpPr>
            <p:nvPr/>
          </p:nvSpPr>
          <p:spPr bwMode="auto">
            <a:xfrm>
              <a:off x="4535" y="1252"/>
              <a:ext cx="743" cy="356"/>
            </a:xfrm>
            <a:prstGeom prst="ellipse">
              <a:avLst/>
            </a:prstGeom>
            <a:solidFill>
              <a:schemeClr val="bg1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26" name="Rectangle 142"/>
            <p:cNvSpPr>
              <a:spLocks noChangeArrowheads="1"/>
            </p:cNvSpPr>
            <p:nvPr/>
          </p:nvSpPr>
          <p:spPr bwMode="auto">
            <a:xfrm>
              <a:off x="4574" y="1396"/>
              <a:ext cx="91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100" b="1" dirty="0" smtClean="0">
                  <a:solidFill>
                    <a:srgbClr val="000000"/>
                  </a:solidFill>
                  <a:latin typeface="Comic Sans MS" pitchFamily="66" charset="0"/>
                </a:rPr>
                <a:t>Glaze/kiln</a:t>
              </a:r>
              <a:endParaRPr lang="en-US" altLang="en-US" sz="1100" b="1" dirty="0">
                <a:latin typeface="Comic Sans MS" pitchFamily="66" charset="0"/>
              </a:endParaRPr>
            </a:p>
          </p:txBody>
        </p:sp>
        <p:sp>
          <p:nvSpPr>
            <p:cNvPr id="42129" name="Rectangle 145"/>
            <p:cNvSpPr>
              <a:spLocks noChangeArrowheads="1"/>
            </p:cNvSpPr>
            <p:nvPr/>
          </p:nvSpPr>
          <p:spPr bwMode="auto">
            <a:xfrm>
              <a:off x="2016" y="1248"/>
              <a:ext cx="18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Using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0" name="Rectangle 146"/>
            <p:cNvSpPr>
              <a:spLocks noChangeArrowheads="1"/>
            </p:cNvSpPr>
            <p:nvPr/>
          </p:nvSpPr>
          <p:spPr bwMode="auto">
            <a:xfrm>
              <a:off x="3230" y="184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2" name="Rectangle 148"/>
            <p:cNvSpPr>
              <a:spLocks noChangeArrowheads="1"/>
            </p:cNvSpPr>
            <p:nvPr/>
          </p:nvSpPr>
          <p:spPr bwMode="auto">
            <a:xfrm>
              <a:off x="4369" y="1248"/>
              <a:ext cx="31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using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3" name="Rectangle 149"/>
            <p:cNvSpPr>
              <a:spLocks noChangeArrowheads="1"/>
            </p:cNvSpPr>
            <p:nvPr/>
          </p:nvSpPr>
          <p:spPr bwMode="auto">
            <a:xfrm flipH="1" flipV="1">
              <a:off x="4334" y="3058"/>
              <a:ext cx="81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5" name="Rectangle 151"/>
            <p:cNvSpPr>
              <a:spLocks noChangeArrowheads="1"/>
            </p:cNvSpPr>
            <p:nvPr/>
          </p:nvSpPr>
          <p:spPr bwMode="auto">
            <a:xfrm>
              <a:off x="674" y="3122"/>
              <a:ext cx="4444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Explain the levels of bisque ware, vs. glaze ware</a:t>
              </a: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Explain the process start to finish to create the tea cup project</a:t>
              </a:r>
            </a:p>
            <a:p>
              <a:endParaRPr lang="en-US" altLang="en-US" sz="900" dirty="0" smtClean="0">
                <a:solidFill>
                  <a:srgbClr val="000000"/>
                </a:solidFill>
                <a:latin typeface="Comic Sans MS" pitchFamily="66" charset="0"/>
              </a:endParaRPr>
            </a:p>
            <a:p>
              <a:endParaRPr lang="en-US" altLang="en-US" sz="900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r>
                <a:rPr lang="en-US" altLang="en-US" sz="1000" b="1" dirty="0" smtClean="0">
                  <a:solidFill>
                    <a:srgbClr val="000000"/>
                  </a:solidFill>
                  <a:latin typeface="Comic Sans MS" pitchFamily="66" charset="0"/>
                </a:rPr>
                <a:t>                               </a:t>
              </a:r>
            </a:p>
            <a:p>
              <a:r>
                <a:rPr lang="en-US" altLang="en-US" sz="1000" b="1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en-US" altLang="en-US" sz="1000" b="1" dirty="0" smtClean="0">
                  <a:solidFill>
                    <a:srgbClr val="000000"/>
                  </a:solidFill>
                  <a:latin typeface="Comic Sans MS" pitchFamily="66" charset="0"/>
                </a:rPr>
                <a:t>                               ****Unit Relationship- foundation for 3D art project and the use of drawing skills</a:t>
              </a:r>
              <a:endParaRPr lang="en-US" altLang="en-US" sz="1000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endParaRPr lang="en-US" altLang="en-US" sz="900" dirty="0" smtClean="0">
                <a:solidFill>
                  <a:srgbClr val="000000"/>
                </a:solidFill>
                <a:latin typeface="Comic Sans MS" pitchFamily="66" charset="0"/>
              </a:endParaRPr>
            </a:p>
            <a:p>
              <a:endParaRPr lang="en-US" altLang="en-US" sz="900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endParaRPr lang="en-US" altLang="en-US" sz="900" dirty="0">
                <a:latin typeface="Comic Sans MS" pitchFamily="66" charset="0"/>
              </a:endParaRPr>
            </a:p>
          </p:txBody>
        </p:sp>
        <p:sp>
          <p:nvSpPr>
            <p:cNvPr id="42137" name="Rectangle 153"/>
            <p:cNvSpPr>
              <a:spLocks noChangeArrowheads="1"/>
            </p:cNvSpPr>
            <p:nvPr/>
          </p:nvSpPr>
          <p:spPr bwMode="auto">
            <a:xfrm>
              <a:off x="710" y="355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Times" charset="0"/>
              </a:endParaRPr>
            </a:p>
          </p:txBody>
        </p:sp>
        <p:grpSp>
          <p:nvGrpSpPr>
            <p:cNvPr id="42140" name="Group 156"/>
            <p:cNvGrpSpPr>
              <a:grpSpLocks/>
            </p:cNvGrpSpPr>
            <p:nvPr/>
          </p:nvGrpSpPr>
          <p:grpSpPr bwMode="auto">
            <a:xfrm>
              <a:off x="1484" y="444"/>
              <a:ext cx="529" cy="55"/>
              <a:chOff x="1484" y="444"/>
              <a:chExt cx="529" cy="55"/>
            </a:xfrm>
          </p:grpSpPr>
          <p:sp>
            <p:nvSpPr>
              <p:cNvPr id="42138" name="Freeform 154"/>
              <p:cNvSpPr>
                <a:spLocks/>
              </p:cNvSpPr>
              <p:nvPr/>
            </p:nvSpPr>
            <p:spPr bwMode="auto">
              <a:xfrm>
                <a:off x="1484" y="444"/>
                <a:ext cx="96" cy="55"/>
              </a:xfrm>
              <a:custGeom>
                <a:avLst/>
                <a:gdLst>
                  <a:gd name="T0" fmla="*/ 0 w 96"/>
                  <a:gd name="T1" fmla="*/ 27 h 55"/>
                  <a:gd name="T2" fmla="*/ 96 w 96"/>
                  <a:gd name="T3" fmla="*/ 0 h 55"/>
                  <a:gd name="T4" fmla="*/ 96 w 96"/>
                  <a:gd name="T5" fmla="*/ 27 h 55"/>
                  <a:gd name="T6" fmla="*/ 96 w 96"/>
                  <a:gd name="T7" fmla="*/ 55 h 55"/>
                  <a:gd name="T8" fmla="*/ 0 w 9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5">
                    <a:moveTo>
                      <a:pt x="0" y="27"/>
                    </a:moveTo>
                    <a:lnTo>
                      <a:pt x="96" y="0"/>
                    </a:lnTo>
                    <a:lnTo>
                      <a:pt x="96" y="27"/>
                    </a:lnTo>
                    <a:lnTo>
                      <a:pt x="96" y="5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139" name="Line 155"/>
              <p:cNvSpPr>
                <a:spLocks noChangeShapeType="1"/>
              </p:cNvSpPr>
              <p:nvPr/>
            </p:nvSpPr>
            <p:spPr bwMode="auto">
              <a:xfrm flipH="1">
                <a:off x="1580" y="471"/>
                <a:ext cx="43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143" name="Group 159"/>
            <p:cNvGrpSpPr>
              <a:grpSpLocks/>
            </p:cNvGrpSpPr>
            <p:nvPr/>
          </p:nvGrpSpPr>
          <p:grpSpPr bwMode="auto">
            <a:xfrm>
              <a:off x="3944" y="457"/>
              <a:ext cx="591" cy="55"/>
              <a:chOff x="3807" y="444"/>
              <a:chExt cx="591" cy="55"/>
            </a:xfrm>
          </p:grpSpPr>
          <p:sp>
            <p:nvSpPr>
              <p:cNvPr id="42141" name="Freeform 157"/>
              <p:cNvSpPr>
                <a:spLocks/>
              </p:cNvSpPr>
              <p:nvPr/>
            </p:nvSpPr>
            <p:spPr bwMode="auto">
              <a:xfrm>
                <a:off x="4302" y="444"/>
                <a:ext cx="96" cy="55"/>
              </a:xfrm>
              <a:custGeom>
                <a:avLst/>
                <a:gdLst>
                  <a:gd name="T0" fmla="*/ 96 w 96"/>
                  <a:gd name="T1" fmla="*/ 27 h 55"/>
                  <a:gd name="T2" fmla="*/ 0 w 96"/>
                  <a:gd name="T3" fmla="*/ 55 h 55"/>
                  <a:gd name="T4" fmla="*/ 0 w 96"/>
                  <a:gd name="T5" fmla="*/ 27 h 55"/>
                  <a:gd name="T6" fmla="*/ 0 w 96"/>
                  <a:gd name="T7" fmla="*/ 0 h 55"/>
                  <a:gd name="T8" fmla="*/ 96 w 9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5">
                    <a:moveTo>
                      <a:pt x="96" y="27"/>
                    </a:moveTo>
                    <a:lnTo>
                      <a:pt x="0" y="55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9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142" name="Line 158"/>
              <p:cNvSpPr>
                <a:spLocks noChangeShapeType="1"/>
              </p:cNvSpPr>
              <p:nvPr/>
            </p:nvSpPr>
            <p:spPr bwMode="auto">
              <a:xfrm>
                <a:off x="3807" y="471"/>
                <a:ext cx="49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145" name="Rectangle 161"/>
            <p:cNvSpPr>
              <a:spLocks noChangeArrowheads="1"/>
            </p:cNvSpPr>
            <p:nvPr/>
          </p:nvSpPr>
          <p:spPr bwMode="auto">
            <a:xfrm>
              <a:off x="4322" y="27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46" name="Rectangle 162"/>
            <p:cNvSpPr>
              <a:spLocks noChangeArrowheads="1"/>
            </p:cNvSpPr>
            <p:nvPr/>
          </p:nvSpPr>
          <p:spPr bwMode="auto">
            <a:xfrm>
              <a:off x="686" y="3316"/>
              <a:ext cx="441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sz="1000" dirty="0">
                <a:latin typeface="Comic Sans MS" pitchFamily="66" charset="0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751609" y="1834617"/>
            <a:ext cx="1617751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Slab construction</a:t>
            </a:r>
          </a:p>
          <a:p>
            <a:r>
              <a:rPr lang="en-US" sz="1100" dirty="0" smtClean="0"/>
              <a:t>Earthenware clay</a:t>
            </a:r>
          </a:p>
          <a:p>
            <a:r>
              <a:rPr lang="en-US" sz="1100" dirty="0" smtClean="0"/>
              <a:t>Coil/pinch/breaded </a:t>
            </a:r>
          </a:p>
          <a:p>
            <a:r>
              <a:rPr lang="en-US" sz="1100" dirty="0" smtClean="0"/>
              <a:t>Fire</a:t>
            </a:r>
          </a:p>
          <a:p>
            <a:r>
              <a:rPr lang="en-US" sz="1100" dirty="0" smtClean="0"/>
              <a:t>glaze</a:t>
            </a:r>
            <a:endParaRPr lang="en-US" sz="1100" dirty="0" smtClean="0"/>
          </a:p>
          <a:p>
            <a:r>
              <a:rPr lang="en-US" sz="1000" dirty="0" smtClean="0"/>
              <a:t>Slip/score</a:t>
            </a:r>
            <a:endParaRPr lang="en-US" sz="1000" dirty="0" smtClean="0"/>
          </a:p>
          <a:p>
            <a:r>
              <a:rPr lang="en-US" sz="1400" dirty="0" smtClean="0"/>
              <a:t>Schedule</a:t>
            </a:r>
          </a:p>
          <a:p>
            <a:r>
              <a:rPr lang="en-US" sz="1000" dirty="0" smtClean="0"/>
              <a:t>Day 1 –</a:t>
            </a:r>
            <a:r>
              <a:rPr lang="en-US" sz="1000" dirty="0" smtClean="0"/>
              <a:t>introduction/PPT</a:t>
            </a:r>
            <a:endParaRPr lang="en-US" sz="1000" dirty="0" smtClean="0"/>
          </a:p>
          <a:p>
            <a:r>
              <a:rPr lang="en-US" sz="1000" dirty="0" smtClean="0"/>
              <a:t>Day 2- </a:t>
            </a:r>
            <a:r>
              <a:rPr lang="en-US" sz="1000" dirty="0" smtClean="0"/>
              <a:t>pre-draws</a:t>
            </a:r>
            <a:endParaRPr lang="en-US" sz="1000" dirty="0" smtClean="0"/>
          </a:p>
          <a:p>
            <a:r>
              <a:rPr lang="en-US" sz="1000" dirty="0" smtClean="0"/>
              <a:t>Day </a:t>
            </a:r>
            <a:r>
              <a:rPr lang="en-US" sz="1000" dirty="0" smtClean="0"/>
              <a:t>3- slab construction</a:t>
            </a:r>
            <a:endParaRPr lang="en-US" sz="1000" dirty="0" smtClean="0"/>
          </a:p>
          <a:p>
            <a:r>
              <a:rPr lang="en-US" sz="1000" dirty="0" smtClean="0"/>
              <a:t>Day 4-coil and attached decorations and base</a:t>
            </a:r>
            <a:endParaRPr lang="en-US" sz="1000" dirty="0" smtClean="0"/>
          </a:p>
          <a:p>
            <a:r>
              <a:rPr lang="en-US" sz="1000" dirty="0" smtClean="0"/>
              <a:t>Day </a:t>
            </a:r>
            <a:r>
              <a:rPr lang="en-US" sz="1000" dirty="0" smtClean="0"/>
              <a:t>5- carving and completion for firing </a:t>
            </a:r>
            <a:endParaRPr lang="en-US" sz="1000" dirty="0" smtClean="0"/>
          </a:p>
          <a:p>
            <a:r>
              <a:rPr lang="en-US" sz="1000" dirty="0" smtClean="0"/>
              <a:t>Day 12- bisque fire</a:t>
            </a:r>
          </a:p>
          <a:p>
            <a:r>
              <a:rPr lang="en-US" sz="1000" dirty="0" smtClean="0"/>
              <a:t>Day 13 – glaze and cone fire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200" dirty="0" smtClean="0"/>
          </a:p>
        </p:txBody>
      </p:sp>
      <p:sp>
        <p:nvSpPr>
          <p:cNvPr id="142" name="TextBox 141"/>
          <p:cNvSpPr txBox="1"/>
          <p:nvPr/>
        </p:nvSpPr>
        <p:spPr>
          <a:xfrm>
            <a:off x="2475346" y="3011056"/>
            <a:ext cx="11239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develop</a:t>
            </a:r>
          </a:p>
          <a:p>
            <a:r>
              <a:rPr lang="en-US" sz="1000" dirty="0" smtClean="0"/>
              <a:t>Concept of construction through pre-plan</a:t>
            </a:r>
          </a:p>
          <a:p>
            <a:r>
              <a:rPr lang="en-US" sz="1000" dirty="0" smtClean="0"/>
              <a:t> </a:t>
            </a:r>
            <a:endParaRPr lang="en-US" sz="1000" dirty="0" smtClean="0"/>
          </a:p>
        </p:txBody>
      </p:sp>
      <p:sp>
        <p:nvSpPr>
          <p:cNvPr id="143" name="TextBox 142"/>
          <p:cNvSpPr txBox="1"/>
          <p:nvPr/>
        </p:nvSpPr>
        <p:spPr>
          <a:xfrm>
            <a:off x="6858000" y="2895601"/>
            <a:ext cx="1905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Completed using</a:t>
            </a:r>
          </a:p>
          <a:p>
            <a:r>
              <a:rPr lang="en-US" sz="1000" dirty="0" smtClean="0"/>
              <a:t>Bisque firing </a:t>
            </a:r>
          </a:p>
          <a:p>
            <a:r>
              <a:rPr lang="en-US" sz="1000" dirty="0" smtClean="0"/>
              <a:t>Cone 6 glazes</a:t>
            </a:r>
          </a:p>
          <a:p>
            <a:r>
              <a:rPr lang="en-US" sz="1000" dirty="0" smtClean="0"/>
              <a:t>Finishing fire</a:t>
            </a:r>
          </a:p>
          <a:p>
            <a:endParaRPr lang="en-US" sz="1000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4824414" y="2396331"/>
            <a:ext cx="193677" cy="4284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Oval 3"/>
          <p:cNvSpPr/>
          <p:nvPr/>
        </p:nvSpPr>
        <p:spPr bwMode="auto">
          <a:xfrm>
            <a:off x="3793548" y="2802228"/>
            <a:ext cx="1326141" cy="5696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545140" y="2396331"/>
            <a:ext cx="557212" cy="46434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9"/>
          <p:cNvSpPr/>
          <p:nvPr/>
        </p:nvSpPr>
        <p:spPr bwMode="auto">
          <a:xfrm>
            <a:off x="5395914" y="2895602"/>
            <a:ext cx="1504950" cy="6826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74592" y="3404672"/>
            <a:ext cx="1246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Process</a:t>
            </a:r>
          </a:p>
          <a:p>
            <a:endParaRPr lang="en-US" sz="1000" u="sng" dirty="0"/>
          </a:p>
          <a:p>
            <a:r>
              <a:rPr lang="en-US" sz="1000" dirty="0" smtClean="0"/>
              <a:t>Rolled and pressed through slab roller/ rolling pen with wood dowels techniques</a:t>
            </a:r>
            <a:endParaRPr lang="en-US" sz="1000" dirty="0"/>
          </a:p>
          <a:p>
            <a:endParaRPr lang="en-US" sz="10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897313" y="2925247"/>
            <a:ext cx="1155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Slab Construction</a:t>
            </a:r>
            <a:endParaRPr lang="en-US" sz="1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98490" y="2578541"/>
            <a:ext cx="1293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                     Using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45140" y="2967039"/>
            <a:ext cx="1395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Coil/Pinch/breaded </a:t>
            </a:r>
          </a:p>
          <a:p>
            <a:r>
              <a:rPr lang="en-US" sz="1000" b="1" dirty="0" smtClean="0"/>
              <a:t>affects</a:t>
            </a:r>
            <a:endParaRPr lang="en-US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61001" y="2686263"/>
            <a:ext cx="5238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using 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747711" y="895352"/>
            <a:ext cx="1603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Drawing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51612" y="3665042"/>
            <a:ext cx="1438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By adding</a:t>
            </a:r>
            <a:endParaRPr lang="en-US" sz="1000" b="1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5399812" y="4038600"/>
            <a:ext cx="1417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Applied and attached </a:t>
            </a:r>
          </a:p>
          <a:p>
            <a:r>
              <a:rPr lang="en-US" sz="1000" dirty="0" smtClean="0"/>
              <a:t>Decoration clay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5590732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111718"/>
      </a:dk1>
      <a:lt1>
        <a:srgbClr val="FFFFFF"/>
      </a:lt1>
      <a:dk2>
        <a:srgbClr val="711718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D1213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Blank Presentatio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111718"/>
        </a:dk1>
        <a:lt1>
          <a:srgbClr val="FFFFFF"/>
        </a:lt1>
        <a:dk2>
          <a:srgbClr val="711718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D1213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Drive:Applications:Microsoft Office 98:Templates:Blank Presentation</Template>
  <TotalTime>1810</TotalTime>
  <Words>193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University of Kansas -- SPED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 Presentation</dc:title>
  <dc:creator>Jeff Thomas</dc:creator>
  <cp:lastModifiedBy>Jenn Volkmar</cp:lastModifiedBy>
  <cp:revision>151</cp:revision>
  <dcterms:created xsi:type="dcterms:W3CDTF">1999-03-31T21:02:34Z</dcterms:created>
  <dcterms:modified xsi:type="dcterms:W3CDTF">2013-12-09T21:37:13Z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UO Presentation</vt:lpwstr>
  </property>
  <property fmtid="{D5CDD505-2E9C-101B-9397-08002B2CF9AE}" pid="3" name="SlideDescription">
    <vt:lpwstr/>
  </property>
</Properties>
</file>