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University of Kansas Center for Research on Learning  1/99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UO Overhead #  </a:t>
            </a:r>
            <a:fld id="{6C56361A-F330-42F3-B14A-237272890DC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486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76200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295400"/>
            <a:ext cx="7620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47800" y="6400800"/>
            <a:ext cx="426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Helvetica" pitchFamily="1" charset="0"/>
              </a:defRPr>
            </a:lvl1pPr>
          </a:lstStyle>
          <a:p>
            <a:r>
              <a:rPr lang="en-US" altLang="en-US" dirty="0"/>
              <a:t>University of Kansas Center for Research on Learning  1/99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Helvetica" pitchFamily="1" charset="0"/>
              </a:defRPr>
            </a:lvl1pPr>
          </a:lstStyle>
          <a:p>
            <a:r>
              <a:rPr lang="en-US" altLang="en-US" dirty="0"/>
              <a:t>UO Overhead #  </a:t>
            </a:r>
            <a:fld id="{D193361E-1AAA-4655-8A69-AA0AB8E724C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1702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01535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201535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201535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201535"/>
        </a:buClr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201535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201535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201535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201535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201535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16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/>
              <a:t>Batik UO </a:t>
            </a:r>
            <a:r>
              <a:rPr lang="en-US" altLang="en-US" dirty="0"/>
              <a:t>Overhead #  </a:t>
            </a:r>
            <a:fld id="{7C245627-EA0D-4796-87AB-B0FFDB49DA8F}" type="slidenum">
              <a:rPr lang="en-US" altLang="en-US"/>
              <a:pPr/>
              <a:t>1</a:t>
            </a:fld>
            <a:endParaRPr lang="en-US" altLang="en-US" dirty="0"/>
          </a:p>
        </p:txBody>
      </p:sp>
      <p:grpSp>
        <p:nvGrpSpPr>
          <p:cNvPr id="42147" name="Group 163"/>
          <p:cNvGrpSpPr>
            <a:grpSpLocks/>
          </p:cNvGrpSpPr>
          <p:nvPr/>
        </p:nvGrpSpPr>
        <p:grpSpPr bwMode="auto">
          <a:xfrm>
            <a:off x="525462" y="293688"/>
            <a:ext cx="8001003" cy="5981700"/>
            <a:chOff x="446" y="196"/>
            <a:chExt cx="5040" cy="3768"/>
          </a:xfrm>
        </p:grpSpPr>
        <p:sp>
          <p:nvSpPr>
            <p:cNvPr id="41988" name="Rectangle 4"/>
            <p:cNvSpPr>
              <a:spLocks noChangeArrowheads="1"/>
            </p:cNvSpPr>
            <p:nvPr/>
          </p:nvSpPr>
          <p:spPr bwMode="auto">
            <a:xfrm>
              <a:off x="4309" y="197"/>
              <a:ext cx="56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100" dirty="0" smtClean="0">
                  <a:solidFill>
                    <a:srgbClr val="000000"/>
                  </a:solidFill>
                  <a:latin typeface="Comic Sans MS" pitchFamily="66" charset="0"/>
                </a:rPr>
                <a:t>Jenn Volkmar</a:t>
              </a:r>
              <a:endParaRPr lang="en-US" altLang="en-US" dirty="0">
                <a:latin typeface="Comic Sans MS" pitchFamily="66" charset="0"/>
              </a:endParaRPr>
            </a:p>
          </p:txBody>
        </p:sp>
        <p:sp>
          <p:nvSpPr>
            <p:cNvPr id="41989" name="Rectangle 5"/>
            <p:cNvSpPr>
              <a:spLocks noChangeArrowheads="1"/>
            </p:cNvSpPr>
            <p:nvPr/>
          </p:nvSpPr>
          <p:spPr bwMode="auto">
            <a:xfrm>
              <a:off x="3951" y="203"/>
              <a:ext cx="185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dirty="0">
                  <a:solidFill>
                    <a:srgbClr val="000000"/>
                  </a:solidFill>
                  <a:latin typeface="Arial" pitchFamily="34" charset="0"/>
                </a:rPr>
                <a:t>NAME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1990" name="Rectangle 6"/>
            <p:cNvSpPr>
              <a:spLocks noChangeArrowheads="1"/>
            </p:cNvSpPr>
            <p:nvPr/>
          </p:nvSpPr>
          <p:spPr bwMode="auto">
            <a:xfrm>
              <a:off x="3951" y="285"/>
              <a:ext cx="171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dirty="0">
                  <a:solidFill>
                    <a:srgbClr val="000000"/>
                  </a:solidFill>
                  <a:latin typeface="Arial" pitchFamily="34" charset="0"/>
                </a:rPr>
                <a:t>DATE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1991" name="Line 7"/>
            <p:cNvSpPr>
              <a:spLocks noChangeShapeType="1"/>
            </p:cNvSpPr>
            <p:nvPr/>
          </p:nvSpPr>
          <p:spPr bwMode="auto">
            <a:xfrm>
              <a:off x="4164" y="279"/>
              <a:ext cx="112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992" name="Line 8"/>
            <p:cNvSpPr>
              <a:spLocks noChangeShapeType="1"/>
            </p:cNvSpPr>
            <p:nvPr/>
          </p:nvSpPr>
          <p:spPr bwMode="auto">
            <a:xfrm>
              <a:off x="4178" y="347"/>
              <a:ext cx="111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993" name="Rectangle 9"/>
            <p:cNvSpPr>
              <a:spLocks noChangeArrowheads="1"/>
            </p:cNvSpPr>
            <p:nvPr/>
          </p:nvSpPr>
          <p:spPr bwMode="auto">
            <a:xfrm>
              <a:off x="446" y="196"/>
              <a:ext cx="118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 b="1" dirty="0">
                  <a:solidFill>
                    <a:srgbClr val="000000"/>
                  </a:solidFill>
                  <a:latin typeface="Arial" pitchFamily="34" charset="0"/>
                </a:rPr>
                <a:t>The Unit Organizer 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1994" name="Rectangle 10"/>
            <p:cNvSpPr>
              <a:spLocks noChangeArrowheads="1"/>
            </p:cNvSpPr>
            <p:nvPr/>
          </p:nvSpPr>
          <p:spPr bwMode="auto">
            <a:xfrm>
              <a:off x="2570" y="265"/>
              <a:ext cx="552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BIGGER PICTURE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1995" name="Rectangle 11"/>
            <p:cNvSpPr>
              <a:spLocks noChangeArrowheads="1"/>
            </p:cNvSpPr>
            <p:nvPr/>
          </p:nvSpPr>
          <p:spPr bwMode="auto">
            <a:xfrm>
              <a:off x="789" y="574"/>
              <a:ext cx="334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LAST UNIT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1996" name="Rectangle 12"/>
            <p:cNvSpPr>
              <a:spLocks noChangeArrowheads="1"/>
            </p:cNvSpPr>
            <p:nvPr/>
          </p:nvSpPr>
          <p:spPr bwMode="auto">
            <a:xfrm>
              <a:off x="1181" y="574"/>
              <a:ext cx="34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dirty="0">
                  <a:solidFill>
                    <a:srgbClr val="000000"/>
                  </a:solidFill>
                  <a:latin typeface="Arial" pitchFamily="34" charset="0"/>
                </a:rPr>
                <a:t>/Experience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1997" name="Rectangle 13"/>
            <p:cNvSpPr>
              <a:spLocks noChangeArrowheads="1"/>
            </p:cNvSpPr>
            <p:nvPr/>
          </p:nvSpPr>
          <p:spPr bwMode="auto">
            <a:xfrm>
              <a:off x="2769" y="601"/>
              <a:ext cx="632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900" b="1" dirty="0">
                  <a:solidFill>
                    <a:srgbClr val="000000"/>
                  </a:solidFill>
                  <a:latin typeface=""/>
                </a:rPr>
                <a:t>CURRENT UNIT</a:t>
              </a:r>
              <a:endParaRPr lang="en-US" altLang="en-US" dirty="0">
                <a:latin typeface="Times" charset="0"/>
              </a:endParaRPr>
            </a:p>
          </p:txBody>
        </p:sp>
        <p:sp>
          <p:nvSpPr>
            <p:cNvPr id="41998" name="Rectangle 14"/>
            <p:cNvSpPr>
              <a:spLocks noChangeArrowheads="1"/>
            </p:cNvSpPr>
            <p:nvPr/>
          </p:nvSpPr>
          <p:spPr bwMode="auto">
            <a:xfrm>
              <a:off x="4453" y="574"/>
              <a:ext cx="3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NEXT UNIT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1999" name="Rectangle 15"/>
            <p:cNvSpPr>
              <a:spLocks noChangeArrowheads="1"/>
            </p:cNvSpPr>
            <p:nvPr/>
          </p:nvSpPr>
          <p:spPr bwMode="auto">
            <a:xfrm>
              <a:off x="4838" y="574"/>
              <a:ext cx="34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dirty="0">
                  <a:solidFill>
                    <a:srgbClr val="000000"/>
                  </a:solidFill>
                  <a:latin typeface="Arial" pitchFamily="34" charset="0"/>
                </a:rPr>
                <a:t>/Experience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00" name="Line 16"/>
            <p:cNvSpPr>
              <a:spLocks noChangeShapeType="1"/>
            </p:cNvSpPr>
            <p:nvPr/>
          </p:nvSpPr>
          <p:spPr bwMode="auto">
            <a:xfrm>
              <a:off x="473" y="842"/>
              <a:ext cx="4832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01" name="Line 17"/>
            <p:cNvSpPr>
              <a:spLocks noChangeShapeType="1"/>
            </p:cNvSpPr>
            <p:nvPr/>
          </p:nvSpPr>
          <p:spPr bwMode="auto">
            <a:xfrm>
              <a:off x="466" y="3104"/>
              <a:ext cx="4833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02" name="Line 18"/>
            <p:cNvSpPr>
              <a:spLocks noChangeShapeType="1"/>
            </p:cNvSpPr>
            <p:nvPr/>
          </p:nvSpPr>
          <p:spPr bwMode="auto">
            <a:xfrm>
              <a:off x="1765" y="574"/>
              <a:ext cx="1" cy="26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03" name="Line 19"/>
            <p:cNvSpPr>
              <a:spLocks noChangeShapeType="1"/>
            </p:cNvSpPr>
            <p:nvPr/>
          </p:nvSpPr>
          <p:spPr bwMode="auto">
            <a:xfrm>
              <a:off x="4054" y="581"/>
              <a:ext cx="1" cy="26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04" name="Arc 20"/>
            <p:cNvSpPr>
              <a:spLocks/>
            </p:cNvSpPr>
            <p:nvPr/>
          </p:nvSpPr>
          <p:spPr bwMode="auto">
            <a:xfrm>
              <a:off x="473" y="382"/>
              <a:ext cx="1293" cy="199"/>
            </a:xfrm>
            <a:custGeom>
              <a:avLst/>
              <a:gdLst>
                <a:gd name="G0" fmla="+- 21600 0 0"/>
                <a:gd name="G1" fmla="+- 21599 0 0"/>
                <a:gd name="G2" fmla="+- 21600 0 0"/>
                <a:gd name="T0" fmla="*/ 0 w 21600"/>
                <a:gd name="T1" fmla="*/ 21599 h 21599"/>
                <a:gd name="T2" fmla="*/ 21584 w 21600"/>
                <a:gd name="T3" fmla="*/ 0 h 21599"/>
                <a:gd name="T4" fmla="*/ 21600 w 21600"/>
                <a:gd name="T5" fmla="*/ 21599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9" fill="none" extrusionOk="0">
                  <a:moveTo>
                    <a:pt x="0" y="21599"/>
                  </a:moveTo>
                  <a:cubicBezTo>
                    <a:pt x="0" y="9675"/>
                    <a:pt x="9660" y="7"/>
                    <a:pt x="21583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5"/>
                    <a:pt x="9660" y="7"/>
                    <a:pt x="21583" y="-1"/>
                  </a:cubicBezTo>
                  <a:lnTo>
                    <a:pt x="21600" y="215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05" name="Arc 21"/>
            <p:cNvSpPr>
              <a:spLocks/>
            </p:cNvSpPr>
            <p:nvPr/>
          </p:nvSpPr>
          <p:spPr bwMode="auto">
            <a:xfrm>
              <a:off x="466" y="375"/>
              <a:ext cx="1300" cy="206"/>
            </a:xfrm>
            <a:custGeom>
              <a:avLst/>
              <a:gdLst>
                <a:gd name="G0" fmla="+- 21600 0 0"/>
                <a:gd name="G1" fmla="+- 21599 0 0"/>
                <a:gd name="G2" fmla="+- 21600 0 0"/>
                <a:gd name="T0" fmla="*/ 0 w 21600"/>
                <a:gd name="T1" fmla="*/ 21599 h 21599"/>
                <a:gd name="T2" fmla="*/ 21584 w 21600"/>
                <a:gd name="T3" fmla="*/ 0 h 21599"/>
                <a:gd name="T4" fmla="*/ 21600 w 21600"/>
                <a:gd name="T5" fmla="*/ 21599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9" fill="none" extrusionOk="0">
                  <a:moveTo>
                    <a:pt x="0" y="21599"/>
                  </a:moveTo>
                  <a:cubicBezTo>
                    <a:pt x="0" y="9675"/>
                    <a:pt x="9660" y="7"/>
                    <a:pt x="21583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5"/>
                    <a:pt x="9660" y="7"/>
                    <a:pt x="21583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06" name="Arc 22"/>
            <p:cNvSpPr>
              <a:spLocks/>
            </p:cNvSpPr>
            <p:nvPr/>
          </p:nvSpPr>
          <p:spPr bwMode="auto">
            <a:xfrm>
              <a:off x="4054" y="375"/>
              <a:ext cx="1265" cy="210"/>
            </a:xfrm>
            <a:custGeom>
              <a:avLst/>
              <a:gdLst>
                <a:gd name="G0" fmla="+- 17 0 0"/>
                <a:gd name="G1" fmla="+- 21600 0 0"/>
                <a:gd name="G2" fmla="+- 21600 0 0"/>
                <a:gd name="T0" fmla="*/ 0 w 21616"/>
                <a:gd name="T1" fmla="*/ 1 h 21600"/>
                <a:gd name="T2" fmla="*/ 21616 w 21616"/>
                <a:gd name="T3" fmla="*/ 21497 h 21600"/>
                <a:gd name="T4" fmla="*/ 17 w 2161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16" h="21600" fill="none" extrusionOk="0">
                  <a:moveTo>
                    <a:pt x="-1" y="0"/>
                  </a:moveTo>
                  <a:cubicBezTo>
                    <a:pt x="5" y="0"/>
                    <a:pt x="11" y="-1"/>
                    <a:pt x="17" y="0"/>
                  </a:cubicBezTo>
                  <a:cubicBezTo>
                    <a:pt x="11906" y="0"/>
                    <a:pt x="21560" y="9607"/>
                    <a:pt x="21616" y="21496"/>
                  </a:cubicBezTo>
                </a:path>
                <a:path w="21616" h="21600" stroke="0" extrusionOk="0">
                  <a:moveTo>
                    <a:pt x="-1" y="0"/>
                  </a:moveTo>
                  <a:cubicBezTo>
                    <a:pt x="5" y="0"/>
                    <a:pt x="11" y="-1"/>
                    <a:pt x="17" y="0"/>
                  </a:cubicBezTo>
                  <a:cubicBezTo>
                    <a:pt x="11906" y="0"/>
                    <a:pt x="21560" y="9607"/>
                    <a:pt x="21616" y="21496"/>
                  </a:cubicBezTo>
                  <a:lnTo>
                    <a:pt x="17" y="21600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07" name="Line 23"/>
            <p:cNvSpPr>
              <a:spLocks noChangeShapeType="1"/>
            </p:cNvSpPr>
            <p:nvPr/>
          </p:nvSpPr>
          <p:spPr bwMode="auto">
            <a:xfrm>
              <a:off x="1759" y="375"/>
              <a:ext cx="2282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42012" name="Group 28"/>
            <p:cNvGrpSpPr>
              <a:grpSpLocks/>
            </p:cNvGrpSpPr>
            <p:nvPr/>
          </p:nvGrpSpPr>
          <p:grpSpPr bwMode="auto">
            <a:xfrm>
              <a:off x="1759" y="395"/>
              <a:ext cx="1" cy="186"/>
              <a:chOff x="1759" y="395"/>
              <a:chExt cx="1" cy="186"/>
            </a:xfrm>
          </p:grpSpPr>
          <p:sp>
            <p:nvSpPr>
              <p:cNvPr id="42008" name="Line 24"/>
              <p:cNvSpPr>
                <a:spLocks noChangeShapeType="1"/>
              </p:cNvSpPr>
              <p:nvPr/>
            </p:nvSpPr>
            <p:spPr bwMode="auto">
              <a:xfrm>
                <a:off x="1759" y="395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09" name="Line 25"/>
              <p:cNvSpPr>
                <a:spLocks noChangeShapeType="1"/>
              </p:cNvSpPr>
              <p:nvPr/>
            </p:nvSpPr>
            <p:spPr bwMode="auto">
              <a:xfrm>
                <a:off x="1759" y="457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10" name="Line 26"/>
              <p:cNvSpPr>
                <a:spLocks noChangeShapeType="1"/>
              </p:cNvSpPr>
              <p:nvPr/>
            </p:nvSpPr>
            <p:spPr bwMode="auto">
              <a:xfrm>
                <a:off x="1759" y="519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11" name="Line 27"/>
              <p:cNvSpPr>
                <a:spLocks noChangeShapeType="1"/>
              </p:cNvSpPr>
              <p:nvPr/>
            </p:nvSpPr>
            <p:spPr bwMode="auto">
              <a:xfrm>
                <a:off x="1759" y="574"/>
                <a:ext cx="1" cy="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42017" name="Group 33"/>
            <p:cNvGrpSpPr>
              <a:grpSpLocks/>
            </p:cNvGrpSpPr>
            <p:nvPr/>
          </p:nvGrpSpPr>
          <p:grpSpPr bwMode="auto">
            <a:xfrm>
              <a:off x="4061" y="409"/>
              <a:ext cx="1" cy="186"/>
              <a:chOff x="4061" y="409"/>
              <a:chExt cx="1" cy="186"/>
            </a:xfrm>
          </p:grpSpPr>
          <p:sp>
            <p:nvSpPr>
              <p:cNvPr id="42013" name="Line 29"/>
              <p:cNvSpPr>
                <a:spLocks noChangeShapeType="1"/>
              </p:cNvSpPr>
              <p:nvPr/>
            </p:nvSpPr>
            <p:spPr bwMode="auto">
              <a:xfrm>
                <a:off x="4061" y="409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14" name="Line 30"/>
              <p:cNvSpPr>
                <a:spLocks noChangeShapeType="1"/>
              </p:cNvSpPr>
              <p:nvPr/>
            </p:nvSpPr>
            <p:spPr bwMode="auto">
              <a:xfrm>
                <a:off x="4061" y="471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15" name="Line 31"/>
              <p:cNvSpPr>
                <a:spLocks noChangeShapeType="1"/>
              </p:cNvSpPr>
              <p:nvPr/>
            </p:nvSpPr>
            <p:spPr bwMode="auto">
              <a:xfrm>
                <a:off x="4061" y="533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16" name="Line 32"/>
              <p:cNvSpPr>
                <a:spLocks noChangeShapeType="1"/>
              </p:cNvSpPr>
              <p:nvPr/>
            </p:nvSpPr>
            <p:spPr bwMode="auto">
              <a:xfrm>
                <a:off x="4061" y="588"/>
                <a:ext cx="1" cy="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42018" name="Line 34"/>
            <p:cNvSpPr>
              <a:spLocks noChangeShapeType="1"/>
            </p:cNvSpPr>
            <p:nvPr/>
          </p:nvSpPr>
          <p:spPr bwMode="auto">
            <a:xfrm>
              <a:off x="466" y="581"/>
              <a:ext cx="1" cy="338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19" name="Line 35"/>
            <p:cNvSpPr>
              <a:spLocks noChangeShapeType="1"/>
            </p:cNvSpPr>
            <p:nvPr/>
          </p:nvSpPr>
          <p:spPr bwMode="auto">
            <a:xfrm>
              <a:off x="473" y="3963"/>
              <a:ext cx="4826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20" name="Line 36"/>
            <p:cNvSpPr>
              <a:spLocks noChangeShapeType="1"/>
            </p:cNvSpPr>
            <p:nvPr/>
          </p:nvSpPr>
          <p:spPr bwMode="auto">
            <a:xfrm>
              <a:off x="5305" y="581"/>
              <a:ext cx="1" cy="338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21" name="Rectangle 37"/>
            <p:cNvSpPr>
              <a:spLocks noChangeArrowheads="1"/>
            </p:cNvSpPr>
            <p:nvPr/>
          </p:nvSpPr>
          <p:spPr bwMode="auto">
            <a:xfrm rot="16200000">
              <a:off x="281" y="3452"/>
              <a:ext cx="53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 UNIT SELF-TEST</a:t>
              </a:r>
            </a:p>
            <a:p>
              <a:pPr algn="ctr"/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QUESTIONS </a:t>
              </a:r>
            </a:p>
          </p:txBody>
        </p:sp>
        <p:sp>
          <p:nvSpPr>
            <p:cNvPr id="42022" name="Rectangle 38"/>
            <p:cNvSpPr>
              <a:spLocks noChangeArrowheads="1"/>
            </p:cNvSpPr>
            <p:nvPr/>
          </p:nvSpPr>
          <p:spPr bwMode="auto">
            <a:xfrm rot="16200000">
              <a:off x="738" y="3662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23" name="Oval 39"/>
            <p:cNvSpPr>
              <a:spLocks noChangeArrowheads="1"/>
            </p:cNvSpPr>
            <p:nvPr/>
          </p:nvSpPr>
          <p:spPr bwMode="auto">
            <a:xfrm>
              <a:off x="2359" y="884"/>
              <a:ext cx="2432" cy="4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200" dirty="0" smtClean="0"/>
                <a:t>Demonstrating experimental thinking and informed decision making through a carving method and the ability to mass produce images</a:t>
              </a:r>
              <a:endParaRPr lang="en-US" sz="1200" dirty="0"/>
            </a:p>
          </p:txBody>
        </p:sp>
        <p:sp>
          <p:nvSpPr>
            <p:cNvPr id="42024" name="Oval 40"/>
            <p:cNvSpPr>
              <a:spLocks noChangeArrowheads="1"/>
            </p:cNvSpPr>
            <p:nvPr/>
          </p:nvSpPr>
          <p:spPr bwMode="auto">
            <a:xfrm>
              <a:off x="2611" y="876"/>
              <a:ext cx="1553" cy="827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25" name="Line 41"/>
            <p:cNvSpPr>
              <a:spLocks noChangeShapeType="1"/>
            </p:cNvSpPr>
            <p:nvPr/>
          </p:nvSpPr>
          <p:spPr bwMode="auto">
            <a:xfrm>
              <a:off x="3058" y="849"/>
              <a:ext cx="515" cy="15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26" name="Rectangle 42"/>
            <p:cNvSpPr>
              <a:spLocks noChangeArrowheads="1"/>
            </p:cNvSpPr>
            <p:nvPr/>
          </p:nvSpPr>
          <p:spPr bwMode="auto">
            <a:xfrm rot="960000">
              <a:off x="3279" y="877"/>
              <a:ext cx="335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Comic Sans MS" pitchFamily="66" charset="0"/>
                </a:rPr>
                <a:t>is </a:t>
              </a:r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about</a:t>
              </a:r>
              <a:r>
                <a:rPr lang="en-US" altLang="en-US" sz="800" b="1" dirty="0">
                  <a:solidFill>
                    <a:srgbClr val="000000"/>
                  </a:solidFill>
                  <a:latin typeface="Comic Sans MS" pitchFamily="66" charset="0"/>
                </a:rPr>
                <a:t>...</a:t>
              </a:r>
              <a:endParaRPr lang="en-US" altLang="en-US" dirty="0">
                <a:latin typeface="Comic Sans MS" pitchFamily="66" charset="0"/>
              </a:endParaRPr>
            </a:p>
          </p:txBody>
        </p:sp>
        <p:grpSp>
          <p:nvGrpSpPr>
            <p:cNvPr id="42046" name="Group 62"/>
            <p:cNvGrpSpPr>
              <a:grpSpLocks/>
            </p:cNvGrpSpPr>
            <p:nvPr/>
          </p:nvGrpSpPr>
          <p:grpSpPr bwMode="auto">
            <a:xfrm>
              <a:off x="2845" y="1440"/>
              <a:ext cx="1114" cy="1"/>
              <a:chOff x="2845" y="1440"/>
              <a:chExt cx="1114" cy="1"/>
            </a:xfrm>
          </p:grpSpPr>
          <p:sp>
            <p:nvSpPr>
              <p:cNvPr id="42027" name="Line 43"/>
              <p:cNvSpPr>
                <a:spLocks noChangeShapeType="1"/>
              </p:cNvSpPr>
              <p:nvPr/>
            </p:nvSpPr>
            <p:spPr bwMode="auto">
              <a:xfrm>
                <a:off x="2845" y="144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28" name="Line 44"/>
              <p:cNvSpPr>
                <a:spLocks noChangeShapeType="1"/>
              </p:cNvSpPr>
              <p:nvPr/>
            </p:nvSpPr>
            <p:spPr bwMode="auto">
              <a:xfrm>
                <a:off x="2906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29" name="Line 45"/>
              <p:cNvSpPr>
                <a:spLocks noChangeShapeType="1"/>
              </p:cNvSpPr>
              <p:nvPr/>
            </p:nvSpPr>
            <p:spPr bwMode="auto">
              <a:xfrm>
                <a:off x="2968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30" name="Line 46"/>
              <p:cNvSpPr>
                <a:spLocks noChangeShapeType="1"/>
              </p:cNvSpPr>
              <p:nvPr/>
            </p:nvSpPr>
            <p:spPr bwMode="auto">
              <a:xfrm>
                <a:off x="3030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31" name="Line 47"/>
              <p:cNvSpPr>
                <a:spLocks noChangeShapeType="1"/>
              </p:cNvSpPr>
              <p:nvPr/>
            </p:nvSpPr>
            <p:spPr bwMode="auto">
              <a:xfrm>
                <a:off x="3092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32" name="Line 48"/>
              <p:cNvSpPr>
                <a:spLocks noChangeShapeType="1"/>
              </p:cNvSpPr>
              <p:nvPr/>
            </p:nvSpPr>
            <p:spPr bwMode="auto">
              <a:xfrm>
                <a:off x="3154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33" name="Line 49"/>
              <p:cNvSpPr>
                <a:spLocks noChangeShapeType="1"/>
              </p:cNvSpPr>
              <p:nvPr/>
            </p:nvSpPr>
            <p:spPr bwMode="auto">
              <a:xfrm>
                <a:off x="3216" y="144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34" name="Line 50"/>
              <p:cNvSpPr>
                <a:spLocks noChangeShapeType="1"/>
              </p:cNvSpPr>
              <p:nvPr/>
            </p:nvSpPr>
            <p:spPr bwMode="auto">
              <a:xfrm>
                <a:off x="3278" y="144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35" name="Line 51"/>
              <p:cNvSpPr>
                <a:spLocks noChangeShapeType="1"/>
              </p:cNvSpPr>
              <p:nvPr/>
            </p:nvSpPr>
            <p:spPr bwMode="auto">
              <a:xfrm>
                <a:off x="3340" y="144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36" name="Line 52"/>
              <p:cNvSpPr>
                <a:spLocks noChangeShapeType="1"/>
              </p:cNvSpPr>
              <p:nvPr/>
            </p:nvSpPr>
            <p:spPr bwMode="auto">
              <a:xfrm>
                <a:off x="3401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37" name="Line 53"/>
              <p:cNvSpPr>
                <a:spLocks noChangeShapeType="1"/>
              </p:cNvSpPr>
              <p:nvPr/>
            </p:nvSpPr>
            <p:spPr bwMode="auto">
              <a:xfrm>
                <a:off x="3463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38" name="Line 54"/>
              <p:cNvSpPr>
                <a:spLocks noChangeShapeType="1"/>
              </p:cNvSpPr>
              <p:nvPr/>
            </p:nvSpPr>
            <p:spPr bwMode="auto">
              <a:xfrm>
                <a:off x="3525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39" name="Line 55"/>
              <p:cNvSpPr>
                <a:spLocks noChangeShapeType="1"/>
              </p:cNvSpPr>
              <p:nvPr/>
            </p:nvSpPr>
            <p:spPr bwMode="auto">
              <a:xfrm>
                <a:off x="3587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40" name="Line 56"/>
              <p:cNvSpPr>
                <a:spLocks noChangeShapeType="1"/>
              </p:cNvSpPr>
              <p:nvPr/>
            </p:nvSpPr>
            <p:spPr bwMode="auto">
              <a:xfrm>
                <a:off x="3649" y="144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41" name="Line 57"/>
              <p:cNvSpPr>
                <a:spLocks noChangeShapeType="1"/>
              </p:cNvSpPr>
              <p:nvPr/>
            </p:nvSpPr>
            <p:spPr bwMode="auto">
              <a:xfrm>
                <a:off x="3711" y="144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42" name="Line 58"/>
              <p:cNvSpPr>
                <a:spLocks noChangeShapeType="1"/>
              </p:cNvSpPr>
              <p:nvPr/>
            </p:nvSpPr>
            <p:spPr bwMode="auto">
              <a:xfrm>
                <a:off x="3773" y="144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43" name="Line 59"/>
              <p:cNvSpPr>
                <a:spLocks noChangeShapeType="1"/>
              </p:cNvSpPr>
              <p:nvPr/>
            </p:nvSpPr>
            <p:spPr bwMode="auto">
              <a:xfrm>
                <a:off x="3834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44" name="Line 60"/>
              <p:cNvSpPr>
                <a:spLocks noChangeShapeType="1"/>
              </p:cNvSpPr>
              <p:nvPr/>
            </p:nvSpPr>
            <p:spPr bwMode="auto">
              <a:xfrm>
                <a:off x="3896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45" name="Line 61"/>
              <p:cNvSpPr>
                <a:spLocks noChangeShapeType="1"/>
              </p:cNvSpPr>
              <p:nvPr/>
            </p:nvSpPr>
            <p:spPr bwMode="auto">
              <a:xfrm>
                <a:off x="3958" y="1440"/>
                <a:ext cx="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42047" name="Line 63"/>
            <p:cNvSpPr>
              <a:spLocks noChangeShapeType="1"/>
            </p:cNvSpPr>
            <p:nvPr/>
          </p:nvSpPr>
          <p:spPr bwMode="auto">
            <a:xfrm>
              <a:off x="1497" y="849"/>
              <a:ext cx="1" cy="225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48" name="Line 64"/>
            <p:cNvSpPr>
              <a:spLocks noChangeShapeType="1"/>
            </p:cNvSpPr>
            <p:nvPr/>
          </p:nvSpPr>
          <p:spPr bwMode="auto">
            <a:xfrm>
              <a:off x="473" y="1337"/>
              <a:ext cx="103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49" name="Line 65"/>
            <p:cNvSpPr>
              <a:spLocks noChangeShapeType="1"/>
            </p:cNvSpPr>
            <p:nvPr/>
          </p:nvSpPr>
          <p:spPr bwMode="auto">
            <a:xfrm>
              <a:off x="473" y="1172"/>
              <a:ext cx="103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50" name="Line 66"/>
            <p:cNvSpPr>
              <a:spLocks noChangeShapeType="1"/>
            </p:cNvSpPr>
            <p:nvPr/>
          </p:nvSpPr>
          <p:spPr bwMode="auto">
            <a:xfrm>
              <a:off x="473" y="1495"/>
              <a:ext cx="103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51" name="Line 67"/>
            <p:cNvSpPr>
              <a:spLocks noChangeShapeType="1"/>
            </p:cNvSpPr>
            <p:nvPr/>
          </p:nvSpPr>
          <p:spPr bwMode="auto">
            <a:xfrm>
              <a:off x="480" y="1647"/>
              <a:ext cx="10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52" name="Line 68"/>
            <p:cNvSpPr>
              <a:spLocks noChangeShapeType="1"/>
            </p:cNvSpPr>
            <p:nvPr/>
          </p:nvSpPr>
          <p:spPr bwMode="auto">
            <a:xfrm flipH="1">
              <a:off x="480" y="1812"/>
              <a:ext cx="102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53" name="Line 69"/>
            <p:cNvSpPr>
              <a:spLocks noChangeShapeType="1"/>
            </p:cNvSpPr>
            <p:nvPr/>
          </p:nvSpPr>
          <p:spPr bwMode="auto">
            <a:xfrm>
              <a:off x="480" y="2135"/>
              <a:ext cx="101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54" name="Line 70"/>
            <p:cNvSpPr>
              <a:spLocks noChangeShapeType="1"/>
            </p:cNvSpPr>
            <p:nvPr/>
          </p:nvSpPr>
          <p:spPr bwMode="auto">
            <a:xfrm>
              <a:off x="480" y="1970"/>
              <a:ext cx="10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55" name="Line 71"/>
            <p:cNvSpPr>
              <a:spLocks noChangeShapeType="1"/>
            </p:cNvSpPr>
            <p:nvPr/>
          </p:nvSpPr>
          <p:spPr bwMode="auto">
            <a:xfrm>
              <a:off x="480" y="2300"/>
              <a:ext cx="101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56" name="Line 72"/>
            <p:cNvSpPr>
              <a:spLocks noChangeShapeType="1"/>
            </p:cNvSpPr>
            <p:nvPr/>
          </p:nvSpPr>
          <p:spPr bwMode="auto">
            <a:xfrm>
              <a:off x="466" y="2451"/>
              <a:ext cx="102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57" name="Line 73"/>
            <p:cNvSpPr>
              <a:spLocks noChangeShapeType="1"/>
            </p:cNvSpPr>
            <p:nvPr/>
          </p:nvSpPr>
          <p:spPr bwMode="auto">
            <a:xfrm flipH="1">
              <a:off x="473" y="2616"/>
              <a:ext cx="101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58" name="Line 74"/>
            <p:cNvSpPr>
              <a:spLocks noChangeShapeType="1"/>
            </p:cNvSpPr>
            <p:nvPr/>
          </p:nvSpPr>
          <p:spPr bwMode="auto">
            <a:xfrm>
              <a:off x="473" y="2767"/>
              <a:ext cx="102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59" name="Line 75"/>
            <p:cNvSpPr>
              <a:spLocks noChangeShapeType="1"/>
            </p:cNvSpPr>
            <p:nvPr/>
          </p:nvSpPr>
          <p:spPr bwMode="auto">
            <a:xfrm>
              <a:off x="659" y="1021"/>
              <a:ext cx="1" cy="293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60" name="Line 76"/>
            <p:cNvSpPr>
              <a:spLocks noChangeShapeType="1"/>
            </p:cNvSpPr>
            <p:nvPr/>
          </p:nvSpPr>
          <p:spPr bwMode="auto">
            <a:xfrm>
              <a:off x="473" y="3104"/>
              <a:ext cx="4846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61" name="Line 77"/>
            <p:cNvSpPr>
              <a:spLocks noChangeShapeType="1"/>
            </p:cNvSpPr>
            <p:nvPr/>
          </p:nvSpPr>
          <p:spPr bwMode="auto">
            <a:xfrm>
              <a:off x="480" y="1021"/>
              <a:ext cx="102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62" name="Rectangle 78"/>
            <p:cNvSpPr>
              <a:spLocks noChangeArrowheads="1"/>
            </p:cNvSpPr>
            <p:nvPr/>
          </p:nvSpPr>
          <p:spPr bwMode="auto">
            <a:xfrm rot="5400000">
              <a:off x="4957" y="3424"/>
              <a:ext cx="52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altLang="en-US" sz="800" b="1" dirty="0" smtClean="0">
                  <a:solidFill>
                    <a:srgbClr val="000000"/>
                  </a:solidFill>
                  <a:latin typeface="Arial" pitchFamily="34" charset="0"/>
                </a:rPr>
                <a:t>Relationships with units</a:t>
              </a:r>
              <a:endParaRPr lang="en-US" altLang="en-US" sz="8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2063" name="Rectangle 79"/>
            <p:cNvSpPr>
              <a:spLocks noChangeArrowheads="1"/>
            </p:cNvSpPr>
            <p:nvPr/>
          </p:nvSpPr>
          <p:spPr bwMode="auto">
            <a:xfrm rot="5400000">
              <a:off x="5028" y="3245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64" name="Rectangle 80"/>
            <p:cNvSpPr>
              <a:spLocks noChangeArrowheads="1"/>
            </p:cNvSpPr>
            <p:nvPr/>
          </p:nvSpPr>
          <p:spPr bwMode="auto">
            <a:xfrm>
              <a:off x="700" y="883"/>
              <a:ext cx="71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dirty="0" smtClean="0">
                  <a:latin typeface="Arial" pitchFamily="34" charset="0"/>
                </a:rPr>
                <a:t>Vocabulary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65" name="Line 81"/>
            <p:cNvSpPr>
              <a:spLocks noChangeShapeType="1"/>
            </p:cNvSpPr>
            <p:nvPr/>
          </p:nvSpPr>
          <p:spPr bwMode="auto">
            <a:xfrm>
              <a:off x="473" y="2932"/>
              <a:ext cx="101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66" name="Line 82"/>
            <p:cNvSpPr>
              <a:spLocks noChangeShapeType="1"/>
            </p:cNvSpPr>
            <p:nvPr/>
          </p:nvSpPr>
          <p:spPr bwMode="auto">
            <a:xfrm>
              <a:off x="4322" y="3118"/>
              <a:ext cx="1" cy="83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67" name="Line 83"/>
            <p:cNvSpPr>
              <a:spLocks noChangeShapeType="1"/>
            </p:cNvSpPr>
            <p:nvPr/>
          </p:nvSpPr>
          <p:spPr bwMode="auto">
            <a:xfrm>
              <a:off x="4336" y="3338"/>
              <a:ext cx="77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68" name="Line 84"/>
            <p:cNvSpPr>
              <a:spLocks noChangeShapeType="1"/>
            </p:cNvSpPr>
            <p:nvPr/>
          </p:nvSpPr>
          <p:spPr bwMode="auto">
            <a:xfrm>
              <a:off x="4329" y="3537"/>
              <a:ext cx="77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69" name="Line 85"/>
            <p:cNvSpPr>
              <a:spLocks noChangeShapeType="1"/>
            </p:cNvSpPr>
            <p:nvPr/>
          </p:nvSpPr>
          <p:spPr bwMode="auto">
            <a:xfrm>
              <a:off x="4329" y="3737"/>
              <a:ext cx="77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70" name="Line 86"/>
            <p:cNvSpPr>
              <a:spLocks noChangeShapeType="1"/>
            </p:cNvSpPr>
            <p:nvPr/>
          </p:nvSpPr>
          <p:spPr bwMode="auto">
            <a:xfrm>
              <a:off x="5106" y="3111"/>
              <a:ext cx="1" cy="84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71" name="Line 87"/>
            <p:cNvSpPr>
              <a:spLocks noChangeShapeType="1"/>
            </p:cNvSpPr>
            <p:nvPr/>
          </p:nvSpPr>
          <p:spPr bwMode="auto">
            <a:xfrm>
              <a:off x="473" y="581"/>
              <a:ext cx="483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72" name="Rectangle 88"/>
            <p:cNvSpPr>
              <a:spLocks noChangeArrowheads="1"/>
            </p:cNvSpPr>
            <p:nvPr/>
          </p:nvSpPr>
          <p:spPr bwMode="auto">
            <a:xfrm>
              <a:off x="1772" y="581"/>
              <a:ext cx="2282" cy="26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73" name="Rectangle 89"/>
            <p:cNvSpPr>
              <a:spLocks noChangeArrowheads="1"/>
            </p:cNvSpPr>
            <p:nvPr/>
          </p:nvSpPr>
          <p:spPr bwMode="auto">
            <a:xfrm>
              <a:off x="1759" y="567"/>
              <a:ext cx="2309" cy="289"/>
            </a:xfrm>
            <a:prstGeom prst="rect">
              <a:avLst/>
            </a:prstGeom>
            <a:noFill/>
            <a:ln w="428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74" name="Rectangle 90"/>
            <p:cNvSpPr>
              <a:spLocks noChangeArrowheads="1"/>
            </p:cNvSpPr>
            <p:nvPr/>
          </p:nvSpPr>
          <p:spPr bwMode="auto">
            <a:xfrm>
              <a:off x="1704" y="883"/>
              <a:ext cx="30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UNIT MAP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75" name="Rectangle 91"/>
            <p:cNvSpPr>
              <a:spLocks noChangeArrowheads="1"/>
            </p:cNvSpPr>
            <p:nvPr/>
          </p:nvSpPr>
          <p:spPr bwMode="auto">
            <a:xfrm>
              <a:off x="2542" y="588"/>
              <a:ext cx="5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900" b="1" dirty="0">
                  <a:solidFill>
                    <a:srgbClr val="000000"/>
                  </a:solidFill>
                  <a:latin typeface="Arial" pitchFamily="34" charset="0"/>
                </a:rPr>
                <a:t>CURRENT UNIT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76" name="Oval 92"/>
            <p:cNvSpPr>
              <a:spLocks noChangeArrowheads="1"/>
            </p:cNvSpPr>
            <p:nvPr/>
          </p:nvSpPr>
          <p:spPr bwMode="auto">
            <a:xfrm>
              <a:off x="1793" y="595"/>
              <a:ext cx="96" cy="96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77" name="Oval 93"/>
            <p:cNvSpPr>
              <a:spLocks noChangeArrowheads="1"/>
            </p:cNvSpPr>
            <p:nvPr/>
          </p:nvSpPr>
          <p:spPr bwMode="auto">
            <a:xfrm>
              <a:off x="494" y="595"/>
              <a:ext cx="96" cy="96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78" name="Oval 94"/>
            <p:cNvSpPr>
              <a:spLocks noChangeArrowheads="1"/>
            </p:cNvSpPr>
            <p:nvPr/>
          </p:nvSpPr>
          <p:spPr bwMode="auto">
            <a:xfrm>
              <a:off x="4082" y="595"/>
              <a:ext cx="96" cy="96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79" name="Oval 95"/>
            <p:cNvSpPr>
              <a:spLocks noChangeArrowheads="1"/>
            </p:cNvSpPr>
            <p:nvPr/>
          </p:nvSpPr>
          <p:spPr bwMode="auto">
            <a:xfrm>
              <a:off x="2439" y="265"/>
              <a:ext cx="96" cy="96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80" name="Oval 96"/>
            <p:cNvSpPr>
              <a:spLocks noChangeArrowheads="1"/>
            </p:cNvSpPr>
            <p:nvPr/>
          </p:nvSpPr>
          <p:spPr bwMode="auto">
            <a:xfrm>
              <a:off x="1532" y="884"/>
              <a:ext cx="96" cy="96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81" name="Oval 97"/>
            <p:cNvSpPr>
              <a:spLocks noChangeArrowheads="1"/>
            </p:cNvSpPr>
            <p:nvPr/>
          </p:nvSpPr>
          <p:spPr bwMode="auto">
            <a:xfrm>
              <a:off x="5182" y="3145"/>
              <a:ext cx="96" cy="97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82" name="Oval 98"/>
            <p:cNvSpPr>
              <a:spLocks noChangeArrowheads="1"/>
            </p:cNvSpPr>
            <p:nvPr/>
          </p:nvSpPr>
          <p:spPr bwMode="auto">
            <a:xfrm>
              <a:off x="508" y="3819"/>
              <a:ext cx="96" cy="96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83" name="Oval 99"/>
            <p:cNvSpPr>
              <a:spLocks noChangeArrowheads="1"/>
            </p:cNvSpPr>
            <p:nvPr/>
          </p:nvSpPr>
          <p:spPr bwMode="auto">
            <a:xfrm>
              <a:off x="508" y="877"/>
              <a:ext cx="96" cy="96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84" name="Rectangle 100"/>
            <p:cNvSpPr>
              <a:spLocks noChangeArrowheads="1"/>
            </p:cNvSpPr>
            <p:nvPr/>
          </p:nvSpPr>
          <p:spPr bwMode="auto">
            <a:xfrm>
              <a:off x="1814" y="595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85" name="Rectangle 101"/>
            <p:cNvSpPr>
              <a:spLocks noChangeArrowheads="1"/>
            </p:cNvSpPr>
            <p:nvPr/>
          </p:nvSpPr>
          <p:spPr bwMode="auto">
            <a:xfrm>
              <a:off x="4109" y="588"/>
              <a:ext cx="113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3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86" name="Rectangle 102"/>
            <p:cNvSpPr>
              <a:spLocks noChangeArrowheads="1"/>
            </p:cNvSpPr>
            <p:nvPr/>
          </p:nvSpPr>
          <p:spPr bwMode="auto">
            <a:xfrm>
              <a:off x="521" y="595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2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87" name="Rectangle 103"/>
            <p:cNvSpPr>
              <a:spLocks noChangeArrowheads="1"/>
            </p:cNvSpPr>
            <p:nvPr/>
          </p:nvSpPr>
          <p:spPr bwMode="auto">
            <a:xfrm>
              <a:off x="2467" y="265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4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88" name="Rectangle 104"/>
            <p:cNvSpPr>
              <a:spLocks noChangeArrowheads="1"/>
            </p:cNvSpPr>
            <p:nvPr/>
          </p:nvSpPr>
          <p:spPr bwMode="auto">
            <a:xfrm>
              <a:off x="1566" y="883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5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89" name="Rectangle 105"/>
            <p:cNvSpPr>
              <a:spLocks noChangeArrowheads="1"/>
            </p:cNvSpPr>
            <p:nvPr/>
          </p:nvSpPr>
          <p:spPr bwMode="auto">
            <a:xfrm>
              <a:off x="5216" y="3145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6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90" name="Rectangle 106"/>
            <p:cNvSpPr>
              <a:spLocks noChangeArrowheads="1"/>
            </p:cNvSpPr>
            <p:nvPr/>
          </p:nvSpPr>
          <p:spPr bwMode="auto">
            <a:xfrm>
              <a:off x="535" y="3819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7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91" name="Rectangle 107"/>
            <p:cNvSpPr>
              <a:spLocks noChangeArrowheads="1"/>
            </p:cNvSpPr>
            <p:nvPr/>
          </p:nvSpPr>
          <p:spPr bwMode="auto">
            <a:xfrm>
              <a:off x="542" y="876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8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92" name="Rectangle 108"/>
            <p:cNvSpPr>
              <a:spLocks noChangeArrowheads="1"/>
            </p:cNvSpPr>
            <p:nvPr/>
          </p:nvSpPr>
          <p:spPr bwMode="auto">
            <a:xfrm>
              <a:off x="2318" y="388"/>
              <a:ext cx="1296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alt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8</a:t>
              </a:r>
              <a:r>
                <a:rPr lang="en-US" altLang="en-US" sz="1200" baseline="30000" dirty="0" smtClean="0">
                  <a:solidFill>
                    <a:srgbClr val="000000"/>
                  </a:solidFill>
                  <a:latin typeface="Comic Sans MS" pitchFamily="66" charset="0"/>
                </a:rPr>
                <a:t>th</a:t>
              </a:r>
              <a:r>
                <a:rPr lang="en-US" alt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 Grade  Linoleum Prints</a:t>
              </a:r>
              <a:endParaRPr lang="en-US" altLang="en-US" dirty="0">
                <a:latin typeface="Comic Sans MS" pitchFamily="66" charset="0"/>
              </a:endParaRPr>
            </a:p>
          </p:txBody>
        </p:sp>
        <p:sp>
          <p:nvSpPr>
            <p:cNvPr id="42093" name="Rectangle 109"/>
            <p:cNvSpPr>
              <a:spLocks noChangeArrowheads="1"/>
            </p:cNvSpPr>
            <p:nvPr/>
          </p:nvSpPr>
          <p:spPr bwMode="auto">
            <a:xfrm>
              <a:off x="2133" y="676"/>
              <a:ext cx="1864" cy="13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dirty="0" smtClean="0">
                  <a:solidFill>
                    <a:srgbClr val="000000"/>
                  </a:solidFill>
                  <a:latin typeface="Comic Sans MS" pitchFamily="66" charset="0"/>
                </a:rPr>
                <a:t>Alternative Printmaking monoprints</a:t>
              </a:r>
              <a:endParaRPr lang="en-US" altLang="en-US" dirty="0">
                <a:latin typeface="Comic Sans MS" pitchFamily="66" charset="0"/>
              </a:endParaRPr>
            </a:p>
          </p:txBody>
        </p:sp>
        <p:sp>
          <p:nvSpPr>
            <p:cNvPr id="42094" name="Rectangle 110"/>
            <p:cNvSpPr>
              <a:spLocks noChangeArrowheads="1"/>
            </p:cNvSpPr>
            <p:nvPr/>
          </p:nvSpPr>
          <p:spPr bwMode="auto">
            <a:xfrm>
              <a:off x="618" y="68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dirty="0">
                <a:latin typeface="Comic Sans MS" pitchFamily="66" charset="0"/>
              </a:endParaRPr>
            </a:p>
          </p:txBody>
        </p:sp>
        <p:sp>
          <p:nvSpPr>
            <p:cNvPr id="42095" name="Rectangle 111"/>
            <p:cNvSpPr>
              <a:spLocks noChangeArrowheads="1"/>
            </p:cNvSpPr>
            <p:nvPr/>
          </p:nvSpPr>
          <p:spPr bwMode="auto">
            <a:xfrm>
              <a:off x="4766" y="724"/>
              <a:ext cx="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sz="1100" dirty="0">
                <a:latin typeface="Comic Sans MS" pitchFamily="66" charset="0"/>
              </a:endParaRPr>
            </a:p>
          </p:txBody>
        </p:sp>
        <p:sp>
          <p:nvSpPr>
            <p:cNvPr id="42096" name="Rectangle 112"/>
            <p:cNvSpPr>
              <a:spLocks noChangeArrowheads="1"/>
            </p:cNvSpPr>
            <p:nvPr/>
          </p:nvSpPr>
          <p:spPr bwMode="auto">
            <a:xfrm>
              <a:off x="2928" y="1008"/>
              <a:ext cx="100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endParaRPr lang="en-US" altLang="en-US" sz="1400" dirty="0">
                <a:latin typeface="Comic Sans MS" pitchFamily="66" charset="0"/>
              </a:endParaRPr>
            </a:p>
          </p:txBody>
        </p:sp>
        <p:sp>
          <p:nvSpPr>
            <p:cNvPr id="42104" name="Rectangle 120"/>
            <p:cNvSpPr>
              <a:spLocks noChangeArrowheads="1"/>
            </p:cNvSpPr>
            <p:nvPr/>
          </p:nvSpPr>
          <p:spPr bwMode="auto">
            <a:xfrm>
              <a:off x="734" y="1887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dirty="0">
                <a:latin typeface="Comic Sans MS" pitchFamily="66" charset="0"/>
              </a:endParaRPr>
            </a:p>
          </p:txBody>
        </p:sp>
        <p:sp>
          <p:nvSpPr>
            <p:cNvPr id="42111" name="Line 127"/>
            <p:cNvSpPr>
              <a:spLocks noChangeShapeType="1"/>
            </p:cNvSpPr>
            <p:nvPr/>
          </p:nvSpPr>
          <p:spPr bwMode="auto">
            <a:xfrm flipH="1">
              <a:off x="2226" y="1330"/>
              <a:ext cx="550" cy="16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114" name="Line 130"/>
            <p:cNvSpPr>
              <a:spLocks noChangeShapeType="1"/>
            </p:cNvSpPr>
            <p:nvPr/>
          </p:nvSpPr>
          <p:spPr bwMode="auto">
            <a:xfrm>
              <a:off x="4027" y="1337"/>
              <a:ext cx="595" cy="5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115" name="Oval 131"/>
            <p:cNvSpPr>
              <a:spLocks noChangeArrowheads="1"/>
            </p:cNvSpPr>
            <p:nvPr/>
          </p:nvSpPr>
          <p:spPr bwMode="auto">
            <a:xfrm>
              <a:off x="1646" y="1348"/>
              <a:ext cx="901" cy="522"/>
            </a:xfrm>
            <a:prstGeom prst="ellipse">
              <a:avLst/>
            </a:prstGeom>
            <a:solidFill>
              <a:schemeClr val="bg1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118" name="Oval 134"/>
            <p:cNvSpPr>
              <a:spLocks noChangeArrowheads="1"/>
            </p:cNvSpPr>
            <p:nvPr/>
          </p:nvSpPr>
          <p:spPr bwMode="auto">
            <a:xfrm>
              <a:off x="4535" y="1252"/>
              <a:ext cx="743" cy="356"/>
            </a:xfrm>
            <a:prstGeom prst="ellipse">
              <a:avLst/>
            </a:prstGeom>
            <a:solidFill>
              <a:schemeClr val="bg1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119" name="Rectangle 135"/>
            <p:cNvSpPr>
              <a:spLocks noChangeArrowheads="1"/>
            </p:cNvSpPr>
            <p:nvPr/>
          </p:nvSpPr>
          <p:spPr bwMode="auto">
            <a:xfrm>
              <a:off x="1742" y="1492"/>
              <a:ext cx="50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Right Brain</a:t>
              </a:r>
              <a:endParaRPr lang="en-US" altLang="en-US" sz="1200" dirty="0">
                <a:latin typeface="Comic Sans MS" pitchFamily="66" charset="0"/>
              </a:endParaRPr>
            </a:p>
          </p:txBody>
        </p:sp>
        <p:sp>
          <p:nvSpPr>
            <p:cNvPr id="42126" name="Rectangle 142"/>
            <p:cNvSpPr>
              <a:spLocks noChangeArrowheads="1"/>
            </p:cNvSpPr>
            <p:nvPr/>
          </p:nvSpPr>
          <p:spPr bwMode="auto">
            <a:xfrm>
              <a:off x="4574" y="1396"/>
              <a:ext cx="91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altLang="en-US" sz="1100" b="1" dirty="0" smtClean="0">
                  <a:solidFill>
                    <a:srgbClr val="000000"/>
                  </a:solidFill>
                  <a:latin typeface="Comic Sans MS" pitchFamily="66" charset="0"/>
                </a:rPr>
                <a:t>Order of Process</a:t>
              </a:r>
            </a:p>
          </p:txBody>
        </p:sp>
        <p:sp>
          <p:nvSpPr>
            <p:cNvPr id="42129" name="Rectangle 145"/>
            <p:cNvSpPr>
              <a:spLocks noChangeArrowheads="1"/>
            </p:cNvSpPr>
            <p:nvPr/>
          </p:nvSpPr>
          <p:spPr bwMode="auto">
            <a:xfrm>
              <a:off x="2016" y="1248"/>
              <a:ext cx="68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900" dirty="0" smtClean="0">
                  <a:solidFill>
                    <a:srgbClr val="000000"/>
                  </a:solidFill>
                  <a:latin typeface="Comic Sans MS" pitchFamily="66" charset="0"/>
                </a:rPr>
                <a:t>Which utilizes the  </a:t>
              </a:r>
              <a:endParaRPr lang="en-US" altLang="en-US" dirty="0">
                <a:latin typeface="Comic Sans MS" pitchFamily="66" charset="0"/>
              </a:endParaRPr>
            </a:p>
          </p:txBody>
        </p:sp>
        <p:sp>
          <p:nvSpPr>
            <p:cNvPr id="42130" name="Rectangle 146"/>
            <p:cNvSpPr>
              <a:spLocks noChangeArrowheads="1"/>
            </p:cNvSpPr>
            <p:nvPr/>
          </p:nvSpPr>
          <p:spPr bwMode="auto">
            <a:xfrm>
              <a:off x="3230" y="1842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endParaRPr lang="en-US" altLang="en-US" dirty="0">
                <a:latin typeface="Comic Sans MS" pitchFamily="66" charset="0"/>
              </a:endParaRPr>
            </a:p>
          </p:txBody>
        </p:sp>
        <p:sp>
          <p:nvSpPr>
            <p:cNvPr id="42132" name="Rectangle 148"/>
            <p:cNvSpPr>
              <a:spLocks noChangeArrowheads="1"/>
            </p:cNvSpPr>
            <p:nvPr/>
          </p:nvSpPr>
          <p:spPr bwMode="auto">
            <a:xfrm>
              <a:off x="4122" y="1163"/>
              <a:ext cx="669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altLang="en-US" sz="900" dirty="0" smtClean="0">
                  <a:solidFill>
                    <a:srgbClr val="000000"/>
                  </a:solidFill>
                  <a:latin typeface="Comic Sans MS" pitchFamily="66" charset="0"/>
                </a:rPr>
                <a:t>Which includes </a:t>
              </a:r>
              <a:endParaRPr lang="en-US" altLang="en-US" dirty="0">
                <a:latin typeface="Comic Sans MS" pitchFamily="66" charset="0"/>
              </a:endParaRPr>
            </a:p>
          </p:txBody>
        </p:sp>
        <p:sp>
          <p:nvSpPr>
            <p:cNvPr id="42133" name="Rectangle 149"/>
            <p:cNvSpPr>
              <a:spLocks noChangeArrowheads="1"/>
            </p:cNvSpPr>
            <p:nvPr/>
          </p:nvSpPr>
          <p:spPr bwMode="auto">
            <a:xfrm flipH="1" flipV="1">
              <a:off x="4334" y="3058"/>
              <a:ext cx="81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endParaRPr lang="en-US" altLang="en-US" dirty="0">
                <a:latin typeface="Comic Sans MS" pitchFamily="66" charset="0"/>
              </a:endParaRPr>
            </a:p>
          </p:txBody>
        </p:sp>
        <p:sp>
          <p:nvSpPr>
            <p:cNvPr id="42135" name="Rectangle 151"/>
            <p:cNvSpPr>
              <a:spLocks noChangeArrowheads="1"/>
            </p:cNvSpPr>
            <p:nvPr/>
          </p:nvSpPr>
          <p:spPr bwMode="auto">
            <a:xfrm>
              <a:off x="728" y="3172"/>
              <a:ext cx="444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alt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How does a range of values make images look more realistic?   </a:t>
              </a:r>
            </a:p>
            <a:p>
              <a:r>
                <a:rPr lang="en-US" alt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Why to artists choose the block printing methods to produce  works of art </a:t>
              </a:r>
            </a:p>
            <a:p>
              <a:r>
                <a:rPr lang="en-US" alt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What kind of “Visual Language becomes evident with a </a:t>
              </a:r>
              <a:r>
                <a:rPr lang="en-US" altLang="en-US" sz="1200" dirty="0" err="1" smtClean="0">
                  <a:solidFill>
                    <a:srgbClr val="000000"/>
                  </a:solidFill>
                  <a:latin typeface="Comic Sans MS" pitchFamily="66" charset="0"/>
                </a:rPr>
                <a:t>monoprint</a:t>
              </a:r>
              <a:r>
                <a:rPr lang="en-US" alt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?                                                                 </a:t>
              </a:r>
              <a:endParaRPr lang="en-US" altLang="en-US" sz="900" dirty="0">
                <a:latin typeface="Comic Sans MS" pitchFamily="66" charset="0"/>
              </a:endParaRPr>
            </a:p>
          </p:txBody>
        </p:sp>
        <p:sp>
          <p:nvSpPr>
            <p:cNvPr id="42136" name="Rectangle 152"/>
            <p:cNvSpPr>
              <a:spLocks noChangeArrowheads="1"/>
            </p:cNvSpPr>
            <p:nvPr/>
          </p:nvSpPr>
          <p:spPr bwMode="auto">
            <a:xfrm>
              <a:off x="728" y="3448"/>
              <a:ext cx="4374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endParaRPr lang="en-US" altLang="en-US" sz="900" dirty="0">
                <a:solidFill>
                  <a:srgbClr val="000000"/>
                </a:solidFill>
                <a:latin typeface="Comic Sans MS" pitchFamily="66" charset="0"/>
              </a:endParaRPr>
            </a:p>
            <a:p>
              <a:r>
                <a:rPr lang="en-US" altLang="en-US" sz="900" dirty="0" smtClean="0">
                  <a:solidFill>
                    <a:srgbClr val="000000"/>
                  </a:solidFill>
                  <a:latin typeface="Comic Sans MS" pitchFamily="66" charset="0"/>
                </a:rPr>
                <a:t>                                                                                         </a:t>
              </a:r>
            </a:p>
            <a:p>
              <a:r>
                <a:rPr lang="en-US" altLang="en-US" sz="900" dirty="0">
                  <a:solidFill>
                    <a:srgbClr val="000000"/>
                  </a:solidFill>
                  <a:latin typeface="Comic Sans MS" pitchFamily="66" charset="0"/>
                </a:rPr>
                <a:t> </a:t>
              </a:r>
              <a:r>
                <a:rPr lang="en-US" altLang="en-US" sz="900" dirty="0" smtClean="0">
                  <a:solidFill>
                    <a:srgbClr val="000000"/>
                  </a:solidFill>
                  <a:latin typeface="Comic Sans MS" pitchFamily="66" charset="0"/>
                </a:rPr>
                <a:t> </a:t>
              </a:r>
            </a:p>
            <a:p>
              <a:endParaRPr lang="en-US" altLang="en-US" sz="900" dirty="0">
                <a:solidFill>
                  <a:srgbClr val="000000"/>
                </a:solidFill>
                <a:latin typeface="Comic Sans MS" pitchFamily="66" charset="0"/>
              </a:endParaRPr>
            </a:p>
            <a:p>
              <a:r>
                <a:rPr lang="en-US" altLang="en-US" sz="900" smtClean="0">
                  <a:solidFill>
                    <a:srgbClr val="000000"/>
                  </a:solidFill>
                  <a:latin typeface="Comic Sans MS" pitchFamily="66" charset="0"/>
                </a:rPr>
                <a:t>                                                                                                       </a:t>
              </a:r>
              <a:r>
                <a:rPr lang="en-US" altLang="en-US" sz="1000" b="1" dirty="0" smtClean="0">
                  <a:solidFill>
                    <a:srgbClr val="000000"/>
                  </a:solidFill>
                  <a:latin typeface="Comic Sans MS" pitchFamily="66" charset="0"/>
                </a:rPr>
                <a:t>****  Using drawing skills and using color knowledge</a:t>
              </a:r>
              <a:endParaRPr lang="en-US" altLang="en-US" sz="1000" b="1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2137" name="Rectangle 153"/>
            <p:cNvSpPr>
              <a:spLocks noChangeArrowheads="1"/>
            </p:cNvSpPr>
            <p:nvPr/>
          </p:nvSpPr>
          <p:spPr bwMode="auto">
            <a:xfrm>
              <a:off x="710" y="3551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dirty="0">
                <a:latin typeface="Times" charset="0"/>
              </a:endParaRPr>
            </a:p>
          </p:txBody>
        </p:sp>
        <p:grpSp>
          <p:nvGrpSpPr>
            <p:cNvPr id="42140" name="Group 156"/>
            <p:cNvGrpSpPr>
              <a:grpSpLocks/>
            </p:cNvGrpSpPr>
            <p:nvPr/>
          </p:nvGrpSpPr>
          <p:grpSpPr bwMode="auto">
            <a:xfrm>
              <a:off x="1484" y="444"/>
              <a:ext cx="529" cy="55"/>
              <a:chOff x="1484" y="444"/>
              <a:chExt cx="529" cy="55"/>
            </a:xfrm>
          </p:grpSpPr>
          <p:sp>
            <p:nvSpPr>
              <p:cNvPr id="42138" name="Freeform 154"/>
              <p:cNvSpPr>
                <a:spLocks/>
              </p:cNvSpPr>
              <p:nvPr/>
            </p:nvSpPr>
            <p:spPr bwMode="auto">
              <a:xfrm>
                <a:off x="1484" y="444"/>
                <a:ext cx="96" cy="55"/>
              </a:xfrm>
              <a:custGeom>
                <a:avLst/>
                <a:gdLst>
                  <a:gd name="T0" fmla="*/ 0 w 96"/>
                  <a:gd name="T1" fmla="*/ 27 h 55"/>
                  <a:gd name="T2" fmla="*/ 96 w 96"/>
                  <a:gd name="T3" fmla="*/ 0 h 55"/>
                  <a:gd name="T4" fmla="*/ 96 w 96"/>
                  <a:gd name="T5" fmla="*/ 27 h 55"/>
                  <a:gd name="T6" fmla="*/ 96 w 96"/>
                  <a:gd name="T7" fmla="*/ 55 h 55"/>
                  <a:gd name="T8" fmla="*/ 0 w 96"/>
                  <a:gd name="T9" fmla="*/ 2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55">
                    <a:moveTo>
                      <a:pt x="0" y="27"/>
                    </a:moveTo>
                    <a:lnTo>
                      <a:pt x="96" y="0"/>
                    </a:lnTo>
                    <a:lnTo>
                      <a:pt x="96" y="27"/>
                    </a:lnTo>
                    <a:lnTo>
                      <a:pt x="96" y="55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139" name="Line 155"/>
              <p:cNvSpPr>
                <a:spLocks noChangeShapeType="1"/>
              </p:cNvSpPr>
              <p:nvPr/>
            </p:nvSpPr>
            <p:spPr bwMode="auto">
              <a:xfrm flipH="1">
                <a:off x="1580" y="471"/>
                <a:ext cx="433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42143" name="Group 159"/>
            <p:cNvGrpSpPr>
              <a:grpSpLocks/>
            </p:cNvGrpSpPr>
            <p:nvPr/>
          </p:nvGrpSpPr>
          <p:grpSpPr bwMode="auto">
            <a:xfrm>
              <a:off x="3944" y="457"/>
              <a:ext cx="591" cy="55"/>
              <a:chOff x="3807" y="444"/>
              <a:chExt cx="591" cy="55"/>
            </a:xfrm>
          </p:grpSpPr>
          <p:sp>
            <p:nvSpPr>
              <p:cNvPr id="42141" name="Freeform 157"/>
              <p:cNvSpPr>
                <a:spLocks/>
              </p:cNvSpPr>
              <p:nvPr/>
            </p:nvSpPr>
            <p:spPr bwMode="auto">
              <a:xfrm>
                <a:off x="4302" y="444"/>
                <a:ext cx="96" cy="55"/>
              </a:xfrm>
              <a:custGeom>
                <a:avLst/>
                <a:gdLst>
                  <a:gd name="T0" fmla="*/ 96 w 96"/>
                  <a:gd name="T1" fmla="*/ 27 h 55"/>
                  <a:gd name="T2" fmla="*/ 0 w 96"/>
                  <a:gd name="T3" fmla="*/ 55 h 55"/>
                  <a:gd name="T4" fmla="*/ 0 w 96"/>
                  <a:gd name="T5" fmla="*/ 27 h 55"/>
                  <a:gd name="T6" fmla="*/ 0 w 96"/>
                  <a:gd name="T7" fmla="*/ 0 h 55"/>
                  <a:gd name="T8" fmla="*/ 96 w 96"/>
                  <a:gd name="T9" fmla="*/ 2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55">
                    <a:moveTo>
                      <a:pt x="96" y="27"/>
                    </a:moveTo>
                    <a:lnTo>
                      <a:pt x="0" y="55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96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142" name="Line 158"/>
              <p:cNvSpPr>
                <a:spLocks noChangeShapeType="1"/>
              </p:cNvSpPr>
              <p:nvPr/>
            </p:nvSpPr>
            <p:spPr bwMode="auto">
              <a:xfrm>
                <a:off x="3807" y="471"/>
                <a:ext cx="495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42145" name="Rectangle 161"/>
            <p:cNvSpPr>
              <a:spLocks noChangeArrowheads="1"/>
            </p:cNvSpPr>
            <p:nvPr/>
          </p:nvSpPr>
          <p:spPr bwMode="auto">
            <a:xfrm>
              <a:off x="4322" y="271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dirty="0">
                <a:latin typeface="Comic Sans MS" pitchFamily="66" charset="0"/>
              </a:endParaRPr>
            </a:p>
          </p:txBody>
        </p:sp>
        <p:sp>
          <p:nvSpPr>
            <p:cNvPr id="42146" name="Rectangle 162"/>
            <p:cNvSpPr>
              <a:spLocks noChangeArrowheads="1"/>
            </p:cNvSpPr>
            <p:nvPr/>
          </p:nvSpPr>
          <p:spPr bwMode="auto">
            <a:xfrm>
              <a:off x="686" y="3291"/>
              <a:ext cx="441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endParaRPr lang="en-US" altLang="en-US" sz="1000" dirty="0">
                <a:latin typeface="Comic Sans MS" pitchFamily="66" charset="0"/>
              </a:endParaRPr>
            </a:p>
          </p:txBody>
        </p:sp>
      </p:grpSp>
      <p:sp>
        <p:nvSpPr>
          <p:cNvPr id="140" name="TextBox 139"/>
          <p:cNvSpPr txBox="1"/>
          <p:nvPr/>
        </p:nvSpPr>
        <p:spPr>
          <a:xfrm>
            <a:off x="762000" y="1828800"/>
            <a:ext cx="1617751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Right brain technique</a:t>
            </a:r>
          </a:p>
          <a:p>
            <a:r>
              <a:rPr lang="en-US" sz="1400" dirty="0" smtClean="0"/>
              <a:t>Negative/positive space</a:t>
            </a:r>
          </a:p>
          <a:p>
            <a:r>
              <a:rPr lang="en-US" sz="1400" dirty="0" smtClean="0"/>
              <a:t>Prints/ Ink,</a:t>
            </a:r>
          </a:p>
          <a:p>
            <a:r>
              <a:rPr lang="en-US" sz="1400" dirty="0" smtClean="0"/>
              <a:t>Brayer/</a:t>
            </a:r>
            <a:r>
              <a:rPr lang="en-US" sz="1400" dirty="0" err="1" smtClean="0"/>
              <a:t>linoleoum</a:t>
            </a:r>
            <a:r>
              <a:rPr lang="en-US" sz="1400" dirty="0" smtClean="0"/>
              <a:t> </a:t>
            </a:r>
          </a:p>
          <a:p>
            <a:r>
              <a:rPr lang="en-US" sz="1400" dirty="0" smtClean="0"/>
              <a:t>Presentations</a:t>
            </a:r>
          </a:p>
          <a:p>
            <a:r>
              <a:rPr lang="en-US" sz="1400" smtClean="0"/>
              <a:t>Editions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Schedule</a:t>
            </a:r>
          </a:p>
          <a:p>
            <a:r>
              <a:rPr lang="en-US" sz="1000" dirty="0" smtClean="0"/>
              <a:t>Day 1 –Reading/introduction</a:t>
            </a:r>
          </a:p>
          <a:p>
            <a:r>
              <a:rPr lang="en-US" sz="1000" dirty="0" smtClean="0"/>
              <a:t>Day 2- Pre-Draw </a:t>
            </a:r>
          </a:p>
          <a:p>
            <a:r>
              <a:rPr lang="en-US" sz="1000" dirty="0" smtClean="0"/>
              <a:t>Day 3- Carving/ Transfer</a:t>
            </a:r>
          </a:p>
          <a:p>
            <a:r>
              <a:rPr lang="en-US" sz="1000" dirty="0" smtClean="0"/>
              <a:t>Day 4-Print </a:t>
            </a:r>
          </a:p>
          <a:p>
            <a:r>
              <a:rPr lang="en-US" sz="1000" dirty="0" smtClean="0"/>
              <a:t>Day 5-Print </a:t>
            </a:r>
          </a:p>
          <a:p>
            <a:endParaRPr lang="en-US" sz="10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200" dirty="0" smtClean="0"/>
          </a:p>
        </p:txBody>
      </p:sp>
      <p:sp>
        <p:nvSpPr>
          <p:cNvPr id="142" name="TextBox 141"/>
          <p:cNvSpPr txBox="1"/>
          <p:nvPr/>
        </p:nvSpPr>
        <p:spPr>
          <a:xfrm>
            <a:off x="2767807" y="3382448"/>
            <a:ext cx="174899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Functions</a:t>
            </a:r>
          </a:p>
          <a:p>
            <a:r>
              <a:rPr lang="en-US" sz="1000" dirty="0" smtClean="0"/>
              <a:t>Non verbal      Negative</a:t>
            </a:r>
          </a:p>
          <a:p>
            <a:r>
              <a:rPr lang="en-US" sz="1000" dirty="0" smtClean="0"/>
              <a:t>Spatial             Positive space               Color</a:t>
            </a:r>
          </a:p>
          <a:p>
            <a:r>
              <a:rPr lang="en-US" sz="1000" dirty="0" smtClean="0"/>
              <a:t>Non temporal    alternative. Materials</a:t>
            </a:r>
          </a:p>
          <a:p>
            <a:r>
              <a:rPr lang="en-US" sz="1000" dirty="0" smtClean="0"/>
              <a:t>Non rational</a:t>
            </a:r>
          </a:p>
          <a:p>
            <a:r>
              <a:rPr lang="en-US" sz="1000" dirty="0" smtClean="0"/>
              <a:t>Intuitive</a:t>
            </a:r>
          </a:p>
          <a:p>
            <a:r>
              <a:rPr lang="en-US" sz="1000" dirty="0" smtClean="0"/>
              <a:t>holistic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6858000" y="2895601"/>
            <a:ext cx="1905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Results</a:t>
            </a:r>
          </a:p>
          <a:p>
            <a:r>
              <a:rPr lang="en-US" sz="1000" dirty="0" smtClean="0"/>
              <a:t>Use of alternative materials to create an image to be presented in multiples</a:t>
            </a:r>
            <a:endParaRPr lang="en-US" sz="1000" dirty="0"/>
          </a:p>
        </p:txBody>
      </p:sp>
      <p:cxnSp>
        <p:nvCxnSpPr>
          <p:cNvPr id="3" name="Straight Connector 2"/>
          <p:cNvCxnSpPr/>
          <p:nvPr/>
        </p:nvCxnSpPr>
        <p:spPr bwMode="auto">
          <a:xfrm flipH="1">
            <a:off x="4824414" y="2396331"/>
            <a:ext cx="193677" cy="42843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Oval 3"/>
          <p:cNvSpPr/>
          <p:nvPr/>
        </p:nvSpPr>
        <p:spPr bwMode="auto">
          <a:xfrm>
            <a:off x="3793548" y="2802228"/>
            <a:ext cx="1326141" cy="56962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5545140" y="2396331"/>
            <a:ext cx="557212" cy="46434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Oval 9"/>
          <p:cNvSpPr/>
          <p:nvPr/>
        </p:nvSpPr>
        <p:spPr bwMode="auto">
          <a:xfrm>
            <a:off x="5442530" y="3287109"/>
            <a:ext cx="1504950" cy="58520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65738" y="3371851"/>
            <a:ext cx="1369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b="1" u="sng" dirty="0" smtClean="0"/>
          </a:p>
          <a:p>
            <a:endParaRPr lang="en-US" sz="1000" b="1" u="sng" dirty="0"/>
          </a:p>
          <a:p>
            <a:endParaRPr lang="en-US" sz="1000" b="1" u="sng" dirty="0" smtClean="0"/>
          </a:p>
          <a:p>
            <a:endParaRPr lang="en-US" sz="1000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3897313" y="2925247"/>
            <a:ext cx="11557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Line</a:t>
            </a:r>
            <a:endParaRPr lang="en-US" sz="1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798490" y="2578541"/>
            <a:ext cx="12930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Which includes</a:t>
            </a:r>
            <a:endParaRPr lang="en-US" sz="800" dirty="0"/>
          </a:p>
        </p:txBody>
      </p:sp>
      <p:sp>
        <p:nvSpPr>
          <p:cNvPr id="17" name="TextBox 16"/>
          <p:cNvSpPr txBox="1"/>
          <p:nvPr/>
        </p:nvSpPr>
        <p:spPr>
          <a:xfrm>
            <a:off x="5528472" y="3371851"/>
            <a:ext cx="1412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Andy Warhol</a:t>
            </a:r>
            <a:endParaRPr lang="en-US" sz="11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019008" y="2951162"/>
            <a:ext cx="838992" cy="231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who</a:t>
            </a:r>
            <a:endParaRPr lang="en-US" sz="900" dirty="0"/>
          </a:p>
        </p:txBody>
      </p:sp>
      <p:sp>
        <p:nvSpPr>
          <p:cNvPr id="7" name="TextBox 6"/>
          <p:cNvSpPr txBox="1"/>
          <p:nvPr/>
        </p:nvSpPr>
        <p:spPr>
          <a:xfrm>
            <a:off x="906461" y="984250"/>
            <a:ext cx="145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Painting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90732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8">
      <a:dk1>
        <a:srgbClr val="111718"/>
      </a:dk1>
      <a:lt1>
        <a:srgbClr val="FFFFFF"/>
      </a:lt1>
      <a:dk2>
        <a:srgbClr val="711718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D1213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Blank Presentation">
      <a:majorFont>
        <a:latin typeface="Tim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111718"/>
        </a:dk1>
        <a:lt1>
          <a:srgbClr val="FFFFFF"/>
        </a:lt1>
        <a:dk2>
          <a:srgbClr val="711718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D1213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 Drive:Applications:Microsoft Office 98:Templates:Blank Presentation</Template>
  <TotalTime>1560</TotalTime>
  <Words>197</Words>
  <Application>Microsoft Office PowerPoint</Application>
  <PresentationFormat>On-screen Show (4:3)</PresentationFormat>
  <Paragraphs>73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PowerPoint Presentation</vt:lpstr>
    </vt:vector>
  </TitlesOfParts>
  <Company>University of Kansas -- SPED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UO Presentation</dc:title>
  <dc:creator>Jeff Thomas</dc:creator>
  <cp:lastModifiedBy>Jenn Volkmar</cp:lastModifiedBy>
  <cp:revision>149</cp:revision>
  <dcterms:created xsi:type="dcterms:W3CDTF">1999-03-31T21:02:34Z</dcterms:created>
  <dcterms:modified xsi:type="dcterms:W3CDTF">2013-12-12T18:09:09Z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UO Presentation</vt:lpwstr>
  </property>
  <property fmtid="{D5CDD505-2E9C-101B-9397-08002B2CF9AE}" pid="3" name="SlideDescription">
    <vt:lpwstr/>
  </property>
</Properties>
</file>