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University of Kansas Center for Research on Learning  1/99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UO Overhead #  </a:t>
            </a:r>
            <a:fld id="{6C56361A-F330-42F3-B14A-237272890D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486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620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400800"/>
            <a:ext cx="426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Helvetica" pitchFamily="1" charset="0"/>
              </a:defRPr>
            </a:lvl1pPr>
          </a:lstStyle>
          <a:p>
            <a:r>
              <a:rPr lang="en-US" altLang="en-US" dirty="0"/>
              <a:t>University of Kansas Center for Research on Learning  1/99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Helvetica" pitchFamily="1" charset="0"/>
              </a:defRPr>
            </a:lvl1pPr>
          </a:lstStyle>
          <a:p>
            <a:r>
              <a:rPr lang="en-US" altLang="en-US" dirty="0"/>
              <a:t>UO Overhead #  </a:t>
            </a:r>
            <a:fld id="{D193361E-1AAA-4655-8A69-AA0AB8E724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170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 smtClean="0"/>
              <a:t>Batik UO </a:t>
            </a:r>
            <a:r>
              <a:rPr lang="en-US" altLang="en-US" dirty="0"/>
              <a:t>Overhead #  </a:t>
            </a:r>
            <a:fld id="{7C245627-EA0D-4796-87AB-B0FFDB49DA8F}" type="slidenum">
              <a:rPr lang="en-US" altLang="en-US"/>
              <a:pPr/>
              <a:t>1</a:t>
            </a:fld>
            <a:endParaRPr lang="en-US" altLang="en-US" dirty="0"/>
          </a:p>
        </p:txBody>
      </p:sp>
      <p:grpSp>
        <p:nvGrpSpPr>
          <p:cNvPr id="42147" name="Group 163"/>
          <p:cNvGrpSpPr>
            <a:grpSpLocks/>
          </p:cNvGrpSpPr>
          <p:nvPr/>
        </p:nvGrpSpPr>
        <p:grpSpPr bwMode="auto">
          <a:xfrm>
            <a:off x="525462" y="293688"/>
            <a:ext cx="8001003" cy="5981700"/>
            <a:chOff x="446" y="196"/>
            <a:chExt cx="5040" cy="3768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4309" y="197"/>
              <a:ext cx="5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100" dirty="0" smtClean="0">
                  <a:solidFill>
                    <a:srgbClr val="000000"/>
                  </a:solidFill>
                  <a:latin typeface="Comic Sans MS" pitchFamily="66" charset="0"/>
                </a:rPr>
                <a:t>Jenn Volkmar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3951" y="203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NAME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3951" y="285"/>
              <a:ext cx="17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DATE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1" name="Line 7"/>
            <p:cNvSpPr>
              <a:spLocks noChangeShapeType="1"/>
            </p:cNvSpPr>
            <p:nvPr/>
          </p:nvSpPr>
          <p:spPr bwMode="auto">
            <a:xfrm>
              <a:off x="4164" y="279"/>
              <a:ext cx="112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>
              <a:off x="4178" y="347"/>
              <a:ext cx="111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446" y="196"/>
              <a:ext cx="11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600" b="1" dirty="0">
                  <a:solidFill>
                    <a:srgbClr val="000000"/>
                  </a:solidFill>
                  <a:latin typeface="Arial" pitchFamily="34" charset="0"/>
                </a:rPr>
                <a:t>The Unit Organizer 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2570" y="265"/>
              <a:ext cx="55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BIGGER PICTURE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789" y="574"/>
              <a:ext cx="33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LAST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1181" y="574"/>
              <a:ext cx="34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/Experience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7" name="Rectangle 13"/>
            <p:cNvSpPr>
              <a:spLocks noChangeArrowheads="1"/>
            </p:cNvSpPr>
            <p:nvPr/>
          </p:nvSpPr>
          <p:spPr bwMode="auto">
            <a:xfrm>
              <a:off x="2769" y="601"/>
              <a:ext cx="632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b="1" dirty="0">
                  <a:solidFill>
                    <a:srgbClr val="000000"/>
                  </a:solidFill>
                  <a:latin typeface=""/>
                </a:rPr>
                <a:t>CURRENT UNIT</a:t>
              </a:r>
              <a:endParaRPr lang="en-US" altLang="en-US" dirty="0">
                <a:latin typeface="Times" charset="0"/>
              </a:endParaRPr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4453" y="574"/>
              <a:ext cx="33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NEXT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4838" y="574"/>
              <a:ext cx="34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dirty="0">
                  <a:solidFill>
                    <a:srgbClr val="000000"/>
                  </a:solidFill>
                  <a:latin typeface="Arial" pitchFamily="34" charset="0"/>
                </a:rPr>
                <a:t>/Experience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473" y="842"/>
              <a:ext cx="483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>
              <a:off x="466" y="3104"/>
              <a:ext cx="483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1765" y="574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>
              <a:off x="4054" y="581"/>
              <a:ext cx="1" cy="268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4" name="Arc 20"/>
            <p:cNvSpPr>
              <a:spLocks/>
            </p:cNvSpPr>
            <p:nvPr/>
          </p:nvSpPr>
          <p:spPr bwMode="auto">
            <a:xfrm>
              <a:off x="473" y="382"/>
              <a:ext cx="1293" cy="199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84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5" name="Arc 21"/>
            <p:cNvSpPr>
              <a:spLocks/>
            </p:cNvSpPr>
            <p:nvPr/>
          </p:nvSpPr>
          <p:spPr bwMode="auto">
            <a:xfrm>
              <a:off x="466" y="375"/>
              <a:ext cx="1300" cy="206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584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</a:path>
                <a:path w="21600" h="21599" stroke="0" extrusionOk="0">
                  <a:moveTo>
                    <a:pt x="0" y="21599"/>
                  </a:moveTo>
                  <a:cubicBezTo>
                    <a:pt x="0" y="9675"/>
                    <a:pt x="9660" y="7"/>
                    <a:pt x="21583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6" name="Arc 22"/>
            <p:cNvSpPr>
              <a:spLocks/>
            </p:cNvSpPr>
            <p:nvPr/>
          </p:nvSpPr>
          <p:spPr bwMode="auto">
            <a:xfrm>
              <a:off x="4054" y="375"/>
              <a:ext cx="1265" cy="210"/>
            </a:xfrm>
            <a:custGeom>
              <a:avLst/>
              <a:gdLst>
                <a:gd name="G0" fmla="+- 17 0 0"/>
                <a:gd name="G1" fmla="+- 21600 0 0"/>
                <a:gd name="G2" fmla="+- 21600 0 0"/>
                <a:gd name="T0" fmla="*/ 0 w 21616"/>
                <a:gd name="T1" fmla="*/ 1 h 21600"/>
                <a:gd name="T2" fmla="*/ 21616 w 21616"/>
                <a:gd name="T3" fmla="*/ 21497 h 21600"/>
                <a:gd name="T4" fmla="*/ 17 w 2161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16" h="21600" fill="none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</a:path>
                <a:path w="21616" h="21600" stroke="0" extrusionOk="0">
                  <a:moveTo>
                    <a:pt x="-1" y="0"/>
                  </a:moveTo>
                  <a:cubicBezTo>
                    <a:pt x="5" y="0"/>
                    <a:pt x="11" y="-1"/>
                    <a:pt x="17" y="0"/>
                  </a:cubicBezTo>
                  <a:cubicBezTo>
                    <a:pt x="11906" y="0"/>
                    <a:pt x="21560" y="9607"/>
                    <a:pt x="21616" y="21496"/>
                  </a:cubicBezTo>
                  <a:lnTo>
                    <a:pt x="17" y="2160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759" y="375"/>
              <a:ext cx="228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2012" name="Group 28"/>
            <p:cNvGrpSpPr>
              <a:grpSpLocks/>
            </p:cNvGrpSpPr>
            <p:nvPr/>
          </p:nvGrpSpPr>
          <p:grpSpPr bwMode="auto">
            <a:xfrm>
              <a:off x="1759" y="395"/>
              <a:ext cx="1" cy="186"/>
              <a:chOff x="1759" y="395"/>
              <a:chExt cx="1" cy="186"/>
            </a:xfrm>
          </p:grpSpPr>
          <p:sp>
            <p:nvSpPr>
              <p:cNvPr id="42008" name="Line 24"/>
              <p:cNvSpPr>
                <a:spLocks noChangeShapeType="1"/>
              </p:cNvSpPr>
              <p:nvPr/>
            </p:nvSpPr>
            <p:spPr bwMode="auto">
              <a:xfrm>
                <a:off x="1759" y="395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09" name="Line 25"/>
              <p:cNvSpPr>
                <a:spLocks noChangeShapeType="1"/>
              </p:cNvSpPr>
              <p:nvPr/>
            </p:nvSpPr>
            <p:spPr bwMode="auto">
              <a:xfrm>
                <a:off x="1759" y="457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0" name="Line 26"/>
              <p:cNvSpPr>
                <a:spLocks noChangeShapeType="1"/>
              </p:cNvSpPr>
              <p:nvPr/>
            </p:nvSpPr>
            <p:spPr bwMode="auto">
              <a:xfrm>
                <a:off x="1759" y="51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1" name="Line 27"/>
              <p:cNvSpPr>
                <a:spLocks noChangeShapeType="1"/>
              </p:cNvSpPr>
              <p:nvPr/>
            </p:nvSpPr>
            <p:spPr bwMode="auto">
              <a:xfrm>
                <a:off x="1759" y="574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017" name="Group 33"/>
            <p:cNvGrpSpPr>
              <a:grpSpLocks/>
            </p:cNvGrpSpPr>
            <p:nvPr/>
          </p:nvGrpSpPr>
          <p:grpSpPr bwMode="auto">
            <a:xfrm>
              <a:off x="4061" y="409"/>
              <a:ext cx="1" cy="186"/>
              <a:chOff x="4061" y="409"/>
              <a:chExt cx="1" cy="186"/>
            </a:xfrm>
          </p:grpSpPr>
          <p:sp>
            <p:nvSpPr>
              <p:cNvPr id="42013" name="Line 29"/>
              <p:cNvSpPr>
                <a:spLocks noChangeShapeType="1"/>
              </p:cNvSpPr>
              <p:nvPr/>
            </p:nvSpPr>
            <p:spPr bwMode="auto">
              <a:xfrm>
                <a:off x="4061" y="409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4" name="Line 30"/>
              <p:cNvSpPr>
                <a:spLocks noChangeShapeType="1"/>
              </p:cNvSpPr>
              <p:nvPr/>
            </p:nvSpPr>
            <p:spPr bwMode="auto">
              <a:xfrm>
                <a:off x="4061" y="471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5" name="Line 31"/>
              <p:cNvSpPr>
                <a:spLocks noChangeShapeType="1"/>
              </p:cNvSpPr>
              <p:nvPr/>
            </p:nvSpPr>
            <p:spPr bwMode="auto">
              <a:xfrm>
                <a:off x="4061" y="533"/>
                <a:ext cx="1" cy="2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16" name="Line 32"/>
              <p:cNvSpPr>
                <a:spLocks noChangeShapeType="1"/>
              </p:cNvSpPr>
              <p:nvPr/>
            </p:nvSpPr>
            <p:spPr bwMode="auto">
              <a:xfrm>
                <a:off x="4061" y="588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18" name="Line 34"/>
            <p:cNvSpPr>
              <a:spLocks noChangeShapeType="1"/>
            </p:cNvSpPr>
            <p:nvPr/>
          </p:nvSpPr>
          <p:spPr bwMode="auto">
            <a:xfrm>
              <a:off x="466" y="581"/>
              <a:ext cx="1" cy="3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19" name="Line 35"/>
            <p:cNvSpPr>
              <a:spLocks noChangeShapeType="1"/>
            </p:cNvSpPr>
            <p:nvPr/>
          </p:nvSpPr>
          <p:spPr bwMode="auto">
            <a:xfrm>
              <a:off x="473" y="3963"/>
              <a:ext cx="482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>
              <a:off x="5305" y="581"/>
              <a:ext cx="1" cy="338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1" name="Rectangle 37"/>
            <p:cNvSpPr>
              <a:spLocks noChangeArrowheads="1"/>
            </p:cNvSpPr>
            <p:nvPr/>
          </p:nvSpPr>
          <p:spPr bwMode="auto">
            <a:xfrm rot="16200000">
              <a:off x="281" y="3452"/>
              <a:ext cx="5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 UNIT SELF-TEST</a:t>
              </a:r>
            </a:p>
            <a:p>
              <a:pPr algn="ctr"/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QUESTIONS </a:t>
              </a:r>
            </a:p>
          </p:txBody>
        </p:sp>
        <p:sp>
          <p:nvSpPr>
            <p:cNvPr id="42022" name="Rectangle 38"/>
            <p:cNvSpPr>
              <a:spLocks noChangeArrowheads="1"/>
            </p:cNvSpPr>
            <p:nvPr/>
          </p:nvSpPr>
          <p:spPr bwMode="auto">
            <a:xfrm rot="16200000">
              <a:off x="738" y="3662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23" name="Oval 39"/>
            <p:cNvSpPr>
              <a:spLocks noChangeArrowheads="1"/>
            </p:cNvSpPr>
            <p:nvPr/>
          </p:nvSpPr>
          <p:spPr bwMode="auto">
            <a:xfrm>
              <a:off x="2359" y="884"/>
              <a:ext cx="2432" cy="4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100" dirty="0" smtClean="0"/>
                <a:t>Demonstrating experimental thinking and informed decision making through </a:t>
              </a:r>
              <a:r>
                <a:rPr lang="en-US" sz="1100" dirty="0" smtClean="0"/>
                <a:t>mathematical equations</a:t>
              </a:r>
            </a:p>
            <a:p>
              <a:r>
                <a:rPr lang="en-US" sz="1100" dirty="0" smtClean="0"/>
                <a:t>And use of angles to create drawings </a:t>
              </a:r>
            </a:p>
            <a:p>
              <a:r>
                <a:rPr lang="en-US" sz="1100" dirty="0" smtClean="0"/>
                <a:t>That are 3D in nature</a:t>
              </a:r>
              <a:endParaRPr lang="en-US" sz="1100" dirty="0"/>
            </a:p>
          </p:txBody>
        </p:sp>
        <p:sp>
          <p:nvSpPr>
            <p:cNvPr id="42024" name="Oval 40"/>
            <p:cNvSpPr>
              <a:spLocks noChangeArrowheads="1"/>
            </p:cNvSpPr>
            <p:nvPr/>
          </p:nvSpPr>
          <p:spPr bwMode="auto">
            <a:xfrm>
              <a:off x="2611" y="876"/>
              <a:ext cx="1553" cy="82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5" name="Line 41"/>
            <p:cNvSpPr>
              <a:spLocks noChangeShapeType="1"/>
            </p:cNvSpPr>
            <p:nvPr/>
          </p:nvSpPr>
          <p:spPr bwMode="auto">
            <a:xfrm>
              <a:off x="3058" y="849"/>
              <a:ext cx="515" cy="15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26" name="Rectangle 42"/>
            <p:cNvSpPr>
              <a:spLocks noChangeArrowheads="1"/>
            </p:cNvSpPr>
            <p:nvPr/>
          </p:nvSpPr>
          <p:spPr bwMode="auto">
            <a:xfrm rot="960000">
              <a:off x="3279" y="877"/>
              <a:ext cx="33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Comic Sans MS" pitchFamily="66" charset="0"/>
                </a:rPr>
                <a:t>is </a:t>
              </a:r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about</a:t>
              </a:r>
              <a:r>
                <a:rPr lang="en-US" altLang="en-US" sz="800" b="1" dirty="0">
                  <a:solidFill>
                    <a:srgbClr val="000000"/>
                  </a:solidFill>
                  <a:latin typeface="Comic Sans MS" pitchFamily="66" charset="0"/>
                </a:rPr>
                <a:t>...</a:t>
              </a:r>
              <a:endParaRPr lang="en-US" altLang="en-US" dirty="0">
                <a:latin typeface="Comic Sans MS" pitchFamily="66" charset="0"/>
              </a:endParaRPr>
            </a:p>
          </p:txBody>
        </p:sp>
        <p:grpSp>
          <p:nvGrpSpPr>
            <p:cNvPr id="42046" name="Group 62"/>
            <p:cNvGrpSpPr>
              <a:grpSpLocks/>
            </p:cNvGrpSpPr>
            <p:nvPr/>
          </p:nvGrpSpPr>
          <p:grpSpPr bwMode="auto">
            <a:xfrm>
              <a:off x="2845" y="1440"/>
              <a:ext cx="1114" cy="1"/>
              <a:chOff x="2845" y="1440"/>
              <a:chExt cx="1114" cy="1"/>
            </a:xfrm>
          </p:grpSpPr>
          <p:sp>
            <p:nvSpPr>
              <p:cNvPr id="42027" name="Line 43"/>
              <p:cNvSpPr>
                <a:spLocks noChangeShapeType="1"/>
              </p:cNvSpPr>
              <p:nvPr/>
            </p:nvSpPr>
            <p:spPr bwMode="auto">
              <a:xfrm>
                <a:off x="2845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28" name="Line 44"/>
              <p:cNvSpPr>
                <a:spLocks noChangeShapeType="1"/>
              </p:cNvSpPr>
              <p:nvPr/>
            </p:nvSpPr>
            <p:spPr bwMode="auto">
              <a:xfrm>
                <a:off x="290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29" name="Line 45"/>
              <p:cNvSpPr>
                <a:spLocks noChangeShapeType="1"/>
              </p:cNvSpPr>
              <p:nvPr/>
            </p:nvSpPr>
            <p:spPr bwMode="auto">
              <a:xfrm>
                <a:off x="2968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0" name="Line 46"/>
              <p:cNvSpPr>
                <a:spLocks noChangeShapeType="1"/>
              </p:cNvSpPr>
              <p:nvPr/>
            </p:nvSpPr>
            <p:spPr bwMode="auto">
              <a:xfrm>
                <a:off x="3030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1" name="Line 47"/>
              <p:cNvSpPr>
                <a:spLocks noChangeShapeType="1"/>
              </p:cNvSpPr>
              <p:nvPr/>
            </p:nvSpPr>
            <p:spPr bwMode="auto">
              <a:xfrm>
                <a:off x="3092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2" name="Line 48"/>
              <p:cNvSpPr>
                <a:spLocks noChangeShapeType="1"/>
              </p:cNvSpPr>
              <p:nvPr/>
            </p:nvSpPr>
            <p:spPr bwMode="auto">
              <a:xfrm>
                <a:off x="315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3" name="Line 49"/>
              <p:cNvSpPr>
                <a:spLocks noChangeShapeType="1"/>
              </p:cNvSpPr>
              <p:nvPr/>
            </p:nvSpPr>
            <p:spPr bwMode="auto">
              <a:xfrm>
                <a:off x="3216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4" name="Line 50"/>
              <p:cNvSpPr>
                <a:spLocks noChangeShapeType="1"/>
              </p:cNvSpPr>
              <p:nvPr/>
            </p:nvSpPr>
            <p:spPr bwMode="auto">
              <a:xfrm>
                <a:off x="3278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5" name="Line 51"/>
              <p:cNvSpPr>
                <a:spLocks noChangeShapeType="1"/>
              </p:cNvSpPr>
              <p:nvPr/>
            </p:nvSpPr>
            <p:spPr bwMode="auto">
              <a:xfrm>
                <a:off x="3340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6" name="Line 52"/>
              <p:cNvSpPr>
                <a:spLocks noChangeShapeType="1"/>
              </p:cNvSpPr>
              <p:nvPr/>
            </p:nvSpPr>
            <p:spPr bwMode="auto">
              <a:xfrm>
                <a:off x="3401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7" name="Line 53"/>
              <p:cNvSpPr>
                <a:spLocks noChangeShapeType="1"/>
              </p:cNvSpPr>
              <p:nvPr/>
            </p:nvSpPr>
            <p:spPr bwMode="auto">
              <a:xfrm>
                <a:off x="3463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8" name="Line 54"/>
              <p:cNvSpPr>
                <a:spLocks noChangeShapeType="1"/>
              </p:cNvSpPr>
              <p:nvPr/>
            </p:nvSpPr>
            <p:spPr bwMode="auto">
              <a:xfrm>
                <a:off x="3525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39" name="Line 55"/>
              <p:cNvSpPr>
                <a:spLocks noChangeShapeType="1"/>
              </p:cNvSpPr>
              <p:nvPr/>
            </p:nvSpPr>
            <p:spPr bwMode="auto">
              <a:xfrm>
                <a:off x="3587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0" name="Line 56"/>
              <p:cNvSpPr>
                <a:spLocks noChangeShapeType="1"/>
              </p:cNvSpPr>
              <p:nvPr/>
            </p:nvSpPr>
            <p:spPr bwMode="auto">
              <a:xfrm>
                <a:off x="3649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1" name="Line 57"/>
              <p:cNvSpPr>
                <a:spLocks noChangeShapeType="1"/>
              </p:cNvSpPr>
              <p:nvPr/>
            </p:nvSpPr>
            <p:spPr bwMode="auto">
              <a:xfrm>
                <a:off x="3711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2" name="Line 58"/>
              <p:cNvSpPr>
                <a:spLocks noChangeShapeType="1"/>
              </p:cNvSpPr>
              <p:nvPr/>
            </p:nvSpPr>
            <p:spPr bwMode="auto">
              <a:xfrm>
                <a:off x="3773" y="1440"/>
                <a:ext cx="20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3" name="Line 59"/>
              <p:cNvSpPr>
                <a:spLocks noChangeShapeType="1"/>
              </p:cNvSpPr>
              <p:nvPr/>
            </p:nvSpPr>
            <p:spPr bwMode="auto">
              <a:xfrm>
                <a:off x="3834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4" name="Line 60"/>
              <p:cNvSpPr>
                <a:spLocks noChangeShapeType="1"/>
              </p:cNvSpPr>
              <p:nvPr/>
            </p:nvSpPr>
            <p:spPr bwMode="auto">
              <a:xfrm>
                <a:off x="3896" y="1440"/>
                <a:ext cx="2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045" name="Line 61"/>
              <p:cNvSpPr>
                <a:spLocks noChangeShapeType="1"/>
              </p:cNvSpPr>
              <p:nvPr/>
            </p:nvSpPr>
            <p:spPr bwMode="auto">
              <a:xfrm>
                <a:off x="3958" y="1440"/>
                <a:ext cx="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047" name="Line 63"/>
            <p:cNvSpPr>
              <a:spLocks noChangeShapeType="1"/>
            </p:cNvSpPr>
            <p:nvPr/>
          </p:nvSpPr>
          <p:spPr bwMode="auto">
            <a:xfrm>
              <a:off x="1497" y="849"/>
              <a:ext cx="1" cy="225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48" name="Line 64"/>
            <p:cNvSpPr>
              <a:spLocks noChangeShapeType="1"/>
            </p:cNvSpPr>
            <p:nvPr/>
          </p:nvSpPr>
          <p:spPr bwMode="auto">
            <a:xfrm>
              <a:off x="473" y="1337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49" name="Line 65"/>
            <p:cNvSpPr>
              <a:spLocks noChangeShapeType="1"/>
            </p:cNvSpPr>
            <p:nvPr/>
          </p:nvSpPr>
          <p:spPr bwMode="auto">
            <a:xfrm>
              <a:off x="473" y="1172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0" name="Line 66"/>
            <p:cNvSpPr>
              <a:spLocks noChangeShapeType="1"/>
            </p:cNvSpPr>
            <p:nvPr/>
          </p:nvSpPr>
          <p:spPr bwMode="auto">
            <a:xfrm>
              <a:off x="473" y="1495"/>
              <a:ext cx="103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1" name="Line 67"/>
            <p:cNvSpPr>
              <a:spLocks noChangeShapeType="1"/>
            </p:cNvSpPr>
            <p:nvPr/>
          </p:nvSpPr>
          <p:spPr bwMode="auto">
            <a:xfrm>
              <a:off x="480" y="1647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2" name="Line 68"/>
            <p:cNvSpPr>
              <a:spLocks noChangeShapeType="1"/>
            </p:cNvSpPr>
            <p:nvPr/>
          </p:nvSpPr>
          <p:spPr bwMode="auto">
            <a:xfrm flipH="1">
              <a:off x="480" y="1812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3" name="Line 69"/>
            <p:cNvSpPr>
              <a:spLocks noChangeShapeType="1"/>
            </p:cNvSpPr>
            <p:nvPr/>
          </p:nvSpPr>
          <p:spPr bwMode="auto">
            <a:xfrm>
              <a:off x="480" y="2135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4" name="Line 70"/>
            <p:cNvSpPr>
              <a:spLocks noChangeShapeType="1"/>
            </p:cNvSpPr>
            <p:nvPr/>
          </p:nvSpPr>
          <p:spPr bwMode="auto">
            <a:xfrm>
              <a:off x="480" y="1970"/>
              <a:ext cx="10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5" name="Line 71"/>
            <p:cNvSpPr>
              <a:spLocks noChangeShapeType="1"/>
            </p:cNvSpPr>
            <p:nvPr/>
          </p:nvSpPr>
          <p:spPr bwMode="auto">
            <a:xfrm>
              <a:off x="480" y="2300"/>
              <a:ext cx="1011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6" name="Line 72"/>
            <p:cNvSpPr>
              <a:spLocks noChangeShapeType="1"/>
            </p:cNvSpPr>
            <p:nvPr/>
          </p:nvSpPr>
          <p:spPr bwMode="auto">
            <a:xfrm>
              <a:off x="466" y="2451"/>
              <a:ext cx="102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7" name="Line 73"/>
            <p:cNvSpPr>
              <a:spLocks noChangeShapeType="1"/>
            </p:cNvSpPr>
            <p:nvPr/>
          </p:nvSpPr>
          <p:spPr bwMode="auto">
            <a:xfrm flipH="1">
              <a:off x="473" y="2616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8" name="Line 74"/>
            <p:cNvSpPr>
              <a:spLocks noChangeShapeType="1"/>
            </p:cNvSpPr>
            <p:nvPr/>
          </p:nvSpPr>
          <p:spPr bwMode="auto">
            <a:xfrm>
              <a:off x="473" y="2767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59" name="Line 75"/>
            <p:cNvSpPr>
              <a:spLocks noChangeShapeType="1"/>
            </p:cNvSpPr>
            <p:nvPr/>
          </p:nvSpPr>
          <p:spPr bwMode="auto">
            <a:xfrm>
              <a:off x="659" y="1021"/>
              <a:ext cx="1" cy="293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0" name="Line 76"/>
            <p:cNvSpPr>
              <a:spLocks noChangeShapeType="1"/>
            </p:cNvSpPr>
            <p:nvPr/>
          </p:nvSpPr>
          <p:spPr bwMode="auto">
            <a:xfrm>
              <a:off x="473" y="3104"/>
              <a:ext cx="4846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1" name="Line 77"/>
            <p:cNvSpPr>
              <a:spLocks noChangeShapeType="1"/>
            </p:cNvSpPr>
            <p:nvPr/>
          </p:nvSpPr>
          <p:spPr bwMode="auto">
            <a:xfrm>
              <a:off x="480" y="1021"/>
              <a:ext cx="1024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2" name="Rectangle 78"/>
            <p:cNvSpPr>
              <a:spLocks noChangeArrowheads="1"/>
            </p:cNvSpPr>
            <p:nvPr/>
          </p:nvSpPr>
          <p:spPr bwMode="auto">
            <a:xfrm rot="5400000">
              <a:off x="4957" y="3424"/>
              <a:ext cx="5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en-US" sz="800" b="1" dirty="0" smtClean="0">
                  <a:solidFill>
                    <a:srgbClr val="000000"/>
                  </a:solidFill>
                  <a:latin typeface="Arial" pitchFamily="34" charset="0"/>
                </a:rPr>
                <a:t>Relationships with units</a:t>
              </a:r>
              <a:endParaRPr lang="en-US" altLang="en-US" sz="800" b="1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063" name="Rectangle 79"/>
            <p:cNvSpPr>
              <a:spLocks noChangeArrowheads="1"/>
            </p:cNvSpPr>
            <p:nvPr/>
          </p:nvSpPr>
          <p:spPr bwMode="auto">
            <a:xfrm rot="5400000">
              <a:off x="5028" y="3245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64" name="Rectangle 80"/>
            <p:cNvSpPr>
              <a:spLocks noChangeArrowheads="1"/>
            </p:cNvSpPr>
            <p:nvPr/>
          </p:nvSpPr>
          <p:spPr bwMode="auto">
            <a:xfrm>
              <a:off x="700" y="883"/>
              <a:ext cx="71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dirty="0" smtClean="0">
                  <a:latin typeface="Arial" pitchFamily="34" charset="0"/>
                </a:rPr>
                <a:t>Vocabulary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65" name="Line 81"/>
            <p:cNvSpPr>
              <a:spLocks noChangeShapeType="1"/>
            </p:cNvSpPr>
            <p:nvPr/>
          </p:nvSpPr>
          <p:spPr bwMode="auto">
            <a:xfrm>
              <a:off x="473" y="2932"/>
              <a:ext cx="1018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6" name="Line 82"/>
            <p:cNvSpPr>
              <a:spLocks noChangeShapeType="1"/>
            </p:cNvSpPr>
            <p:nvPr/>
          </p:nvSpPr>
          <p:spPr bwMode="auto">
            <a:xfrm>
              <a:off x="4322" y="3118"/>
              <a:ext cx="1" cy="83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7" name="Line 83"/>
            <p:cNvSpPr>
              <a:spLocks noChangeShapeType="1"/>
            </p:cNvSpPr>
            <p:nvPr/>
          </p:nvSpPr>
          <p:spPr bwMode="auto">
            <a:xfrm>
              <a:off x="4336" y="3338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8" name="Line 84"/>
            <p:cNvSpPr>
              <a:spLocks noChangeShapeType="1"/>
            </p:cNvSpPr>
            <p:nvPr/>
          </p:nvSpPr>
          <p:spPr bwMode="auto">
            <a:xfrm>
              <a:off x="4329" y="353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69" name="Line 85"/>
            <p:cNvSpPr>
              <a:spLocks noChangeShapeType="1"/>
            </p:cNvSpPr>
            <p:nvPr/>
          </p:nvSpPr>
          <p:spPr bwMode="auto">
            <a:xfrm>
              <a:off x="4329" y="3737"/>
              <a:ext cx="77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0" name="Line 86"/>
            <p:cNvSpPr>
              <a:spLocks noChangeShapeType="1"/>
            </p:cNvSpPr>
            <p:nvPr/>
          </p:nvSpPr>
          <p:spPr bwMode="auto">
            <a:xfrm>
              <a:off x="5106" y="3111"/>
              <a:ext cx="1" cy="84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1" name="Line 87"/>
            <p:cNvSpPr>
              <a:spLocks noChangeShapeType="1"/>
            </p:cNvSpPr>
            <p:nvPr/>
          </p:nvSpPr>
          <p:spPr bwMode="auto">
            <a:xfrm>
              <a:off x="473" y="581"/>
              <a:ext cx="483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2" name="Rectangle 88"/>
            <p:cNvSpPr>
              <a:spLocks noChangeArrowheads="1"/>
            </p:cNvSpPr>
            <p:nvPr/>
          </p:nvSpPr>
          <p:spPr bwMode="auto">
            <a:xfrm>
              <a:off x="1772" y="581"/>
              <a:ext cx="2282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3" name="Rectangle 89"/>
            <p:cNvSpPr>
              <a:spLocks noChangeArrowheads="1"/>
            </p:cNvSpPr>
            <p:nvPr/>
          </p:nvSpPr>
          <p:spPr bwMode="auto">
            <a:xfrm>
              <a:off x="1759" y="567"/>
              <a:ext cx="2309" cy="289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4" name="Rectangle 90"/>
            <p:cNvSpPr>
              <a:spLocks noChangeArrowheads="1"/>
            </p:cNvSpPr>
            <p:nvPr/>
          </p:nvSpPr>
          <p:spPr bwMode="auto">
            <a:xfrm>
              <a:off x="1704" y="883"/>
              <a:ext cx="30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UNIT MAP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75" name="Rectangle 91"/>
            <p:cNvSpPr>
              <a:spLocks noChangeArrowheads="1"/>
            </p:cNvSpPr>
            <p:nvPr/>
          </p:nvSpPr>
          <p:spPr bwMode="auto">
            <a:xfrm>
              <a:off x="2542" y="588"/>
              <a:ext cx="5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b="1" dirty="0">
                  <a:solidFill>
                    <a:srgbClr val="000000"/>
                  </a:solidFill>
                  <a:latin typeface="Arial" pitchFamily="34" charset="0"/>
                </a:rPr>
                <a:t>CURRENT UNIT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76" name="Oval 92"/>
            <p:cNvSpPr>
              <a:spLocks noChangeArrowheads="1"/>
            </p:cNvSpPr>
            <p:nvPr/>
          </p:nvSpPr>
          <p:spPr bwMode="auto">
            <a:xfrm>
              <a:off x="1793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7" name="Oval 93"/>
            <p:cNvSpPr>
              <a:spLocks noChangeArrowheads="1"/>
            </p:cNvSpPr>
            <p:nvPr/>
          </p:nvSpPr>
          <p:spPr bwMode="auto">
            <a:xfrm>
              <a:off x="494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8" name="Oval 94"/>
            <p:cNvSpPr>
              <a:spLocks noChangeArrowheads="1"/>
            </p:cNvSpPr>
            <p:nvPr/>
          </p:nvSpPr>
          <p:spPr bwMode="auto">
            <a:xfrm>
              <a:off x="4082" y="59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79" name="Oval 95"/>
            <p:cNvSpPr>
              <a:spLocks noChangeArrowheads="1"/>
            </p:cNvSpPr>
            <p:nvPr/>
          </p:nvSpPr>
          <p:spPr bwMode="auto">
            <a:xfrm>
              <a:off x="2439" y="265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0" name="Oval 96"/>
            <p:cNvSpPr>
              <a:spLocks noChangeArrowheads="1"/>
            </p:cNvSpPr>
            <p:nvPr/>
          </p:nvSpPr>
          <p:spPr bwMode="auto">
            <a:xfrm>
              <a:off x="1532" y="884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1" name="Oval 97"/>
            <p:cNvSpPr>
              <a:spLocks noChangeArrowheads="1"/>
            </p:cNvSpPr>
            <p:nvPr/>
          </p:nvSpPr>
          <p:spPr bwMode="auto">
            <a:xfrm>
              <a:off x="5182" y="3145"/>
              <a:ext cx="96" cy="97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2" name="Oval 98"/>
            <p:cNvSpPr>
              <a:spLocks noChangeArrowheads="1"/>
            </p:cNvSpPr>
            <p:nvPr/>
          </p:nvSpPr>
          <p:spPr bwMode="auto">
            <a:xfrm>
              <a:off x="508" y="3819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3" name="Oval 99"/>
            <p:cNvSpPr>
              <a:spLocks noChangeArrowheads="1"/>
            </p:cNvSpPr>
            <p:nvPr/>
          </p:nvSpPr>
          <p:spPr bwMode="auto">
            <a:xfrm>
              <a:off x="508" y="877"/>
              <a:ext cx="96" cy="96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084" name="Rectangle 100"/>
            <p:cNvSpPr>
              <a:spLocks noChangeArrowheads="1"/>
            </p:cNvSpPr>
            <p:nvPr/>
          </p:nvSpPr>
          <p:spPr bwMode="auto">
            <a:xfrm>
              <a:off x="1814" y="59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5" name="Rectangle 101"/>
            <p:cNvSpPr>
              <a:spLocks noChangeArrowheads="1"/>
            </p:cNvSpPr>
            <p:nvPr/>
          </p:nvSpPr>
          <p:spPr bwMode="auto">
            <a:xfrm>
              <a:off x="4109" y="588"/>
              <a:ext cx="113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3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6" name="Rectangle 102"/>
            <p:cNvSpPr>
              <a:spLocks noChangeArrowheads="1"/>
            </p:cNvSpPr>
            <p:nvPr/>
          </p:nvSpPr>
          <p:spPr bwMode="auto">
            <a:xfrm>
              <a:off x="521" y="59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2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7" name="Rectangle 103"/>
            <p:cNvSpPr>
              <a:spLocks noChangeArrowheads="1"/>
            </p:cNvSpPr>
            <p:nvPr/>
          </p:nvSpPr>
          <p:spPr bwMode="auto">
            <a:xfrm>
              <a:off x="2467" y="26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4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8" name="Rectangle 104"/>
            <p:cNvSpPr>
              <a:spLocks noChangeArrowheads="1"/>
            </p:cNvSpPr>
            <p:nvPr/>
          </p:nvSpPr>
          <p:spPr bwMode="auto">
            <a:xfrm>
              <a:off x="1566" y="88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89" name="Rectangle 105"/>
            <p:cNvSpPr>
              <a:spLocks noChangeArrowheads="1"/>
            </p:cNvSpPr>
            <p:nvPr/>
          </p:nvSpPr>
          <p:spPr bwMode="auto">
            <a:xfrm>
              <a:off x="5216" y="3145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6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0" name="Rectangle 106"/>
            <p:cNvSpPr>
              <a:spLocks noChangeArrowheads="1"/>
            </p:cNvSpPr>
            <p:nvPr/>
          </p:nvSpPr>
          <p:spPr bwMode="auto">
            <a:xfrm>
              <a:off x="535" y="3819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7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1" name="Rectangle 107"/>
            <p:cNvSpPr>
              <a:spLocks noChangeArrowheads="1"/>
            </p:cNvSpPr>
            <p:nvPr/>
          </p:nvSpPr>
          <p:spPr bwMode="auto">
            <a:xfrm>
              <a:off x="542" y="876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800" b="1" dirty="0">
                  <a:solidFill>
                    <a:srgbClr val="000000"/>
                  </a:solidFill>
                  <a:latin typeface="Arial" pitchFamily="34" charset="0"/>
                </a:rPr>
                <a:t>8</a:t>
              </a:r>
              <a:endParaRPr lang="en-US" altLang="en-US" dirty="0">
                <a:latin typeface="Arial" pitchFamily="34" charset="0"/>
              </a:endParaRPr>
            </a:p>
          </p:txBody>
        </p:sp>
        <p:sp>
          <p:nvSpPr>
            <p:cNvPr id="42092" name="Rectangle 108"/>
            <p:cNvSpPr>
              <a:spLocks noChangeArrowheads="1"/>
            </p:cNvSpPr>
            <p:nvPr/>
          </p:nvSpPr>
          <p:spPr bwMode="auto">
            <a:xfrm>
              <a:off x="2318" y="388"/>
              <a:ext cx="129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8</a:t>
              </a:r>
              <a:r>
                <a:rPr lang="en-US" altLang="en-US" sz="1200" baseline="30000" dirty="0" smtClean="0">
                  <a:solidFill>
                    <a:srgbClr val="000000"/>
                  </a:solidFill>
                  <a:latin typeface="Comic Sans MS" pitchFamily="66" charset="0"/>
                </a:rPr>
                <a:t>th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Grade  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2 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pt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Perspective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3" name="Rectangle 109"/>
            <p:cNvSpPr>
              <a:spLocks noChangeArrowheads="1"/>
            </p:cNvSpPr>
            <p:nvPr/>
          </p:nvSpPr>
          <p:spPr bwMode="auto">
            <a:xfrm>
              <a:off x="1880" y="688"/>
              <a:ext cx="1973" cy="13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dirty="0" smtClean="0">
                  <a:solidFill>
                    <a:srgbClr val="000000"/>
                  </a:solidFill>
                  <a:latin typeface="Comic Sans MS" pitchFamily="66" charset="0"/>
                </a:rPr>
                <a:t>2Point Exterior Perspective Drawings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4" name="Rectangle 110"/>
            <p:cNvSpPr>
              <a:spLocks noChangeArrowheads="1"/>
            </p:cNvSpPr>
            <p:nvPr/>
          </p:nvSpPr>
          <p:spPr bwMode="auto">
            <a:xfrm>
              <a:off x="618" y="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095" name="Rectangle 111"/>
            <p:cNvSpPr>
              <a:spLocks noChangeArrowheads="1"/>
            </p:cNvSpPr>
            <p:nvPr/>
          </p:nvSpPr>
          <p:spPr bwMode="auto">
            <a:xfrm>
              <a:off x="4766" y="724"/>
              <a:ext cx="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sz="1100" dirty="0">
                <a:latin typeface="Comic Sans MS" pitchFamily="66" charset="0"/>
              </a:endParaRPr>
            </a:p>
          </p:txBody>
        </p:sp>
        <p:sp>
          <p:nvSpPr>
            <p:cNvPr id="42096" name="Rectangle 112"/>
            <p:cNvSpPr>
              <a:spLocks noChangeArrowheads="1"/>
            </p:cNvSpPr>
            <p:nvPr/>
          </p:nvSpPr>
          <p:spPr bwMode="auto">
            <a:xfrm>
              <a:off x="2928" y="1008"/>
              <a:ext cx="100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sz="1400" dirty="0">
                <a:latin typeface="Comic Sans MS" pitchFamily="66" charset="0"/>
              </a:endParaRPr>
            </a:p>
          </p:txBody>
        </p:sp>
        <p:sp>
          <p:nvSpPr>
            <p:cNvPr id="42104" name="Rectangle 120"/>
            <p:cNvSpPr>
              <a:spLocks noChangeArrowheads="1"/>
            </p:cNvSpPr>
            <p:nvPr/>
          </p:nvSpPr>
          <p:spPr bwMode="auto">
            <a:xfrm>
              <a:off x="734" y="188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11" name="Line 127"/>
            <p:cNvSpPr>
              <a:spLocks noChangeShapeType="1"/>
            </p:cNvSpPr>
            <p:nvPr/>
          </p:nvSpPr>
          <p:spPr bwMode="auto">
            <a:xfrm flipH="1">
              <a:off x="2226" y="1330"/>
              <a:ext cx="550" cy="16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4" name="Line 130"/>
            <p:cNvSpPr>
              <a:spLocks noChangeShapeType="1"/>
            </p:cNvSpPr>
            <p:nvPr/>
          </p:nvSpPr>
          <p:spPr bwMode="auto">
            <a:xfrm>
              <a:off x="4027" y="1337"/>
              <a:ext cx="595" cy="59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5" name="Oval 131"/>
            <p:cNvSpPr>
              <a:spLocks noChangeArrowheads="1"/>
            </p:cNvSpPr>
            <p:nvPr/>
          </p:nvSpPr>
          <p:spPr bwMode="auto">
            <a:xfrm>
              <a:off x="1646" y="1348"/>
              <a:ext cx="901" cy="522"/>
            </a:xfrm>
            <a:prstGeom prst="ellipse">
              <a:avLst/>
            </a:prstGeom>
            <a:solidFill>
              <a:schemeClr val="bg1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8" name="Oval 134"/>
            <p:cNvSpPr>
              <a:spLocks noChangeArrowheads="1"/>
            </p:cNvSpPr>
            <p:nvPr/>
          </p:nvSpPr>
          <p:spPr bwMode="auto">
            <a:xfrm>
              <a:off x="4535" y="1252"/>
              <a:ext cx="743" cy="356"/>
            </a:xfrm>
            <a:prstGeom prst="ellipse">
              <a:avLst/>
            </a:prstGeom>
            <a:solidFill>
              <a:schemeClr val="bg1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119" name="Rectangle 135"/>
            <p:cNvSpPr>
              <a:spLocks noChangeArrowheads="1"/>
            </p:cNvSpPr>
            <p:nvPr/>
          </p:nvSpPr>
          <p:spPr bwMode="auto">
            <a:xfrm>
              <a:off x="1742" y="1492"/>
              <a:ext cx="53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Math terms</a:t>
              </a:r>
              <a:endParaRPr lang="en-US" altLang="en-US" sz="1200" dirty="0">
                <a:latin typeface="Comic Sans MS" pitchFamily="66" charset="0"/>
              </a:endParaRPr>
            </a:p>
          </p:txBody>
        </p:sp>
        <p:sp>
          <p:nvSpPr>
            <p:cNvPr id="42126" name="Rectangle 142"/>
            <p:cNvSpPr>
              <a:spLocks noChangeArrowheads="1"/>
            </p:cNvSpPr>
            <p:nvPr/>
          </p:nvSpPr>
          <p:spPr bwMode="auto">
            <a:xfrm>
              <a:off x="4574" y="1396"/>
              <a:ext cx="91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100" b="1" dirty="0" smtClean="0">
                  <a:solidFill>
                    <a:srgbClr val="000000"/>
                  </a:solidFill>
                  <a:latin typeface="Comic Sans MS" pitchFamily="66" charset="0"/>
                </a:rPr>
                <a:t>Order of Process</a:t>
              </a:r>
            </a:p>
          </p:txBody>
        </p:sp>
        <p:sp>
          <p:nvSpPr>
            <p:cNvPr id="42129" name="Rectangle 145"/>
            <p:cNvSpPr>
              <a:spLocks noChangeArrowheads="1"/>
            </p:cNvSpPr>
            <p:nvPr/>
          </p:nvSpPr>
          <p:spPr bwMode="auto">
            <a:xfrm>
              <a:off x="2016" y="1248"/>
              <a:ext cx="487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Which </a:t>
              </a:r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utilizes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0" name="Rectangle 146"/>
            <p:cNvSpPr>
              <a:spLocks noChangeArrowheads="1"/>
            </p:cNvSpPr>
            <p:nvPr/>
          </p:nvSpPr>
          <p:spPr bwMode="auto">
            <a:xfrm>
              <a:off x="3230" y="184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2" name="Rectangle 148"/>
            <p:cNvSpPr>
              <a:spLocks noChangeArrowheads="1"/>
            </p:cNvSpPr>
            <p:nvPr/>
          </p:nvSpPr>
          <p:spPr bwMode="auto">
            <a:xfrm>
              <a:off x="4122" y="1163"/>
              <a:ext cx="66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Which includes </a:t>
              </a:r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3" name="Rectangle 149"/>
            <p:cNvSpPr>
              <a:spLocks noChangeArrowheads="1"/>
            </p:cNvSpPr>
            <p:nvPr/>
          </p:nvSpPr>
          <p:spPr bwMode="auto">
            <a:xfrm flipH="1" flipV="1">
              <a:off x="4334" y="3058"/>
              <a:ext cx="81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35" name="Rectangle 151"/>
            <p:cNvSpPr>
              <a:spLocks noChangeArrowheads="1"/>
            </p:cNvSpPr>
            <p:nvPr/>
          </p:nvSpPr>
          <p:spPr bwMode="auto">
            <a:xfrm>
              <a:off x="728" y="3172"/>
              <a:ext cx="4444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How does 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the use of perspective change the look of a drawing?   </a:t>
              </a:r>
              <a:endParaRPr lang="en-US" altLang="en-US" sz="1200" dirty="0" smtClean="0">
                <a:solidFill>
                  <a:srgbClr val="000000"/>
                </a:solidFill>
                <a:latin typeface="Comic Sans MS" pitchFamily="66" charset="0"/>
              </a:endParaRP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Why 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do architects  use perspective drawings for clients      </a:t>
              </a:r>
              <a:endParaRPr lang="en-US" altLang="en-US" sz="1200" dirty="0" smtClean="0">
                <a:solidFill>
                  <a:srgbClr val="000000"/>
                </a:solidFill>
                <a:latin typeface="Comic Sans MS" pitchFamily="66" charset="0"/>
              </a:endParaRPr>
            </a:p>
            <a:p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What kind of “Visual Language becomes evident with 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Comic Sans MS" pitchFamily="66" charset="0"/>
                </a:rPr>
                <a:t> a two point drawing</a:t>
              </a:r>
              <a:endParaRPr lang="en-US" altLang="en-US" sz="900" dirty="0">
                <a:latin typeface="Comic Sans MS" pitchFamily="66" charset="0"/>
              </a:endParaRPr>
            </a:p>
          </p:txBody>
        </p:sp>
        <p:sp>
          <p:nvSpPr>
            <p:cNvPr id="42136" name="Rectangle 152"/>
            <p:cNvSpPr>
              <a:spLocks noChangeArrowheads="1"/>
            </p:cNvSpPr>
            <p:nvPr/>
          </p:nvSpPr>
          <p:spPr bwMode="auto">
            <a:xfrm>
              <a:off x="730" y="3179"/>
              <a:ext cx="4374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sz="900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                                                                                         </a:t>
              </a:r>
            </a:p>
            <a:p>
              <a:r>
                <a:rPr lang="en-US" altLang="en-US" sz="900" dirty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  <a:r>
                <a:rPr lang="en-US" altLang="en-US" sz="900" dirty="0" smtClean="0">
                  <a:solidFill>
                    <a:srgbClr val="000000"/>
                  </a:solidFill>
                  <a:latin typeface="Comic Sans MS" pitchFamily="66" charset="0"/>
                </a:rPr>
                <a:t> </a:t>
              </a:r>
            </a:p>
            <a:p>
              <a:endParaRPr lang="en-US" altLang="en-US" sz="1000" b="1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42137" name="Rectangle 153"/>
            <p:cNvSpPr>
              <a:spLocks noChangeArrowheads="1"/>
            </p:cNvSpPr>
            <p:nvPr/>
          </p:nvSpPr>
          <p:spPr bwMode="auto">
            <a:xfrm>
              <a:off x="710" y="3551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Times" charset="0"/>
              </a:endParaRPr>
            </a:p>
          </p:txBody>
        </p:sp>
        <p:grpSp>
          <p:nvGrpSpPr>
            <p:cNvPr id="42140" name="Group 156"/>
            <p:cNvGrpSpPr>
              <a:grpSpLocks/>
            </p:cNvGrpSpPr>
            <p:nvPr/>
          </p:nvGrpSpPr>
          <p:grpSpPr bwMode="auto">
            <a:xfrm>
              <a:off x="1484" y="444"/>
              <a:ext cx="529" cy="55"/>
              <a:chOff x="1484" y="444"/>
              <a:chExt cx="529" cy="55"/>
            </a:xfrm>
          </p:grpSpPr>
          <p:sp>
            <p:nvSpPr>
              <p:cNvPr id="42138" name="Freeform 154"/>
              <p:cNvSpPr>
                <a:spLocks/>
              </p:cNvSpPr>
              <p:nvPr/>
            </p:nvSpPr>
            <p:spPr bwMode="auto">
              <a:xfrm>
                <a:off x="1484" y="444"/>
                <a:ext cx="96" cy="55"/>
              </a:xfrm>
              <a:custGeom>
                <a:avLst/>
                <a:gdLst>
                  <a:gd name="T0" fmla="*/ 0 w 96"/>
                  <a:gd name="T1" fmla="*/ 27 h 55"/>
                  <a:gd name="T2" fmla="*/ 96 w 96"/>
                  <a:gd name="T3" fmla="*/ 0 h 55"/>
                  <a:gd name="T4" fmla="*/ 96 w 96"/>
                  <a:gd name="T5" fmla="*/ 27 h 55"/>
                  <a:gd name="T6" fmla="*/ 96 w 96"/>
                  <a:gd name="T7" fmla="*/ 55 h 55"/>
                  <a:gd name="T8" fmla="*/ 0 w 9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5">
                    <a:moveTo>
                      <a:pt x="0" y="27"/>
                    </a:moveTo>
                    <a:lnTo>
                      <a:pt x="96" y="0"/>
                    </a:lnTo>
                    <a:lnTo>
                      <a:pt x="96" y="27"/>
                    </a:lnTo>
                    <a:lnTo>
                      <a:pt x="96" y="55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139" name="Line 155"/>
              <p:cNvSpPr>
                <a:spLocks noChangeShapeType="1"/>
              </p:cNvSpPr>
              <p:nvPr/>
            </p:nvSpPr>
            <p:spPr bwMode="auto">
              <a:xfrm flipH="1">
                <a:off x="1580" y="471"/>
                <a:ext cx="43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2143" name="Group 159"/>
            <p:cNvGrpSpPr>
              <a:grpSpLocks/>
            </p:cNvGrpSpPr>
            <p:nvPr/>
          </p:nvGrpSpPr>
          <p:grpSpPr bwMode="auto">
            <a:xfrm>
              <a:off x="3944" y="457"/>
              <a:ext cx="591" cy="55"/>
              <a:chOff x="3807" y="444"/>
              <a:chExt cx="591" cy="55"/>
            </a:xfrm>
          </p:grpSpPr>
          <p:sp>
            <p:nvSpPr>
              <p:cNvPr id="42141" name="Freeform 157"/>
              <p:cNvSpPr>
                <a:spLocks/>
              </p:cNvSpPr>
              <p:nvPr/>
            </p:nvSpPr>
            <p:spPr bwMode="auto">
              <a:xfrm>
                <a:off x="4302" y="444"/>
                <a:ext cx="96" cy="55"/>
              </a:xfrm>
              <a:custGeom>
                <a:avLst/>
                <a:gdLst>
                  <a:gd name="T0" fmla="*/ 96 w 96"/>
                  <a:gd name="T1" fmla="*/ 27 h 55"/>
                  <a:gd name="T2" fmla="*/ 0 w 96"/>
                  <a:gd name="T3" fmla="*/ 55 h 55"/>
                  <a:gd name="T4" fmla="*/ 0 w 96"/>
                  <a:gd name="T5" fmla="*/ 27 h 55"/>
                  <a:gd name="T6" fmla="*/ 0 w 96"/>
                  <a:gd name="T7" fmla="*/ 0 h 55"/>
                  <a:gd name="T8" fmla="*/ 96 w 96"/>
                  <a:gd name="T9" fmla="*/ 2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55">
                    <a:moveTo>
                      <a:pt x="96" y="27"/>
                    </a:moveTo>
                    <a:lnTo>
                      <a:pt x="0" y="55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96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2142" name="Line 158"/>
              <p:cNvSpPr>
                <a:spLocks noChangeShapeType="1"/>
              </p:cNvSpPr>
              <p:nvPr/>
            </p:nvSpPr>
            <p:spPr bwMode="auto">
              <a:xfrm>
                <a:off x="3807" y="471"/>
                <a:ext cx="495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42145" name="Rectangle 161"/>
            <p:cNvSpPr>
              <a:spLocks noChangeArrowheads="1"/>
            </p:cNvSpPr>
            <p:nvPr/>
          </p:nvSpPr>
          <p:spPr bwMode="auto">
            <a:xfrm>
              <a:off x="4322" y="27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 altLang="en-US" dirty="0">
                <a:latin typeface="Comic Sans MS" pitchFamily="66" charset="0"/>
              </a:endParaRPr>
            </a:p>
          </p:txBody>
        </p:sp>
        <p:sp>
          <p:nvSpPr>
            <p:cNvPr id="42146" name="Rectangle 162"/>
            <p:cNvSpPr>
              <a:spLocks noChangeArrowheads="1"/>
            </p:cNvSpPr>
            <p:nvPr/>
          </p:nvSpPr>
          <p:spPr bwMode="auto">
            <a:xfrm>
              <a:off x="686" y="3291"/>
              <a:ext cx="441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 altLang="en-US" sz="1000" dirty="0">
                <a:latin typeface="Comic Sans MS" pitchFamily="66" charset="0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762000" y="1828800"/>
            <a:ext cx="161775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Orthogonal</a:t>
            </a:r>
          </a:p>
          <a:p>
            <a:r>
              <a:rPr lang="en-US" sz="1400" dirty="0" smtClean="0"/>
              <a:t>space</a:t>
            </a:r>
            <a:endParaRPr lang="en-US" sz="1400" dirty="0" smtClean="0"/>
          </a:p>
          <a:p>
            <a:r>
              <a:rPr lang="en-US" sz="1400" dirty="0" smtClean="0"/>
              <a:t>Rules,</a:t>
            </a:r>
            <a:endParaRPr lang="en-US" sz="1400" dirty="0" smtClean="0"/>
          </a:p>
          <a:p>
            <a:r>
              <a:rPr lang="en-US" sz="1400" dirty="0" smtClean="0"/>
              <a:t>Parallel </a:t>
            </a:r>
            <a:endParaRPr lang="en-US" sz="1400" dirty="0" smtClean="0"/>
          </a:p>
          <a:p>
            <a:r>
              <a:rPr lang="en-US" sz="1400" dirty="0" smtClean="0"/>
              <a:t>Horizon Line</a:t>
            </a:r>
            <a:endParaRPr lang="en-US" sz="1400" dirty="0" smtClean="0"/>
          </a:p>
          <a:p>
            <a:r>
              <a:rPr lang="en-US" sz="1400" dirty="0" smtClean="0"/>
              <a:t>Right Angles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Schedule</a:t>
            </a:r>
          </a:p>
          <a:p>
            <a:r>
              <a:rPr lang="en-US" sz="1000" dirty="0" smtClean="0"/>
              <a:t>Day 1 –Reading/introduction</a:t>
            </a:r>
          </a:p>
          <a:p>
            <a:r>
              <a:rPr lang="en-US" sz="1000" dirty="0" smtClean="0"/>
              <a:t>Day 2- Pre-Draw </a:t>
            </a:r>
          </a:p>
          <a:p>
            <a:r>
              <a:rPr lang="en-US" sz="1000" dirty="0" smtClean="0"/>
              <a:t>Day 3- </a:t>
            </a:r>
            <a:r>
              <a:rPr lang="en-US" sz="1000" dirty="0" smtClean="0"/>
              <a:t>Start Final</a:t>
            </a:r>
            <a:endParaRPr lang="en-US" sz="1000" dirty="0" smtClean="0"/>
          </a:p>
          <a:p>
            <a:r>
              <a:rPr lang="en-US" sz="1000" dirty="0" smtClean="0"/>
              <a:t>Day </a:t>
            </a:r>
            <a:r>
              <a:rPr lang="en-US" sz="1000" dirty="0" smtClean="0"/>
              <a:t>4-Continued work add color</a:t>
            </a:r>
            <a:endParaRPr lang="en-US" sz="1000" dirty="0" smtClean="0"/>
          </a:p>
          <a:p>
            <a:r>
              <a:rPr lang="en-US" sz="1000" dirty="0" smtClean="0"/>
              <a:t>Day </a:t>
            </a:r>
            <a:r>
              <a:rPr lang="en-US" sz="1000" dirty="0" smtClean="0"/>
              <a:t>5-Color and turn in</a:t>
            </a:r>
            <a:endParaRPr lang="en-US" sz="1000" dirty="0" smtClean="0"/>
          </a:p>
          <a:p>
            <a:endParaRPr lang="en-US" sz="10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200" dirty="0" smtClean="0"/>
          </a:p>
        </p:txBody>
      </p:sp>
      <p:sp>
        <p:nvSpPr>
          <p:cNvPr id="142" name="TextBox 141"/>
          <p:cNvSpPr txBox="1"/>
          <p:nvPr/>
        </p:nvSpPr>
        <p:spPr>
          <a:xfrm>
            <a:off x="2767807" y="3382448"/>
            <a:ext cx="17489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Functions</a:t>
            </a:r>
          </a:p>
          <a:p>
            <a:r>
              <a:rPr lang="en-US" sz="1000" dirty="0" smtClean="0"/>
              <a:t>Lines               Orthogonal</a:t>
            </a:r>
          </a:p>
          <a:p>
            <a:r>
              <a:rPr lang="en-US" sz="1000" dirty="0" smtClean="0"/>
              <a:t>Parallel  Lines Right Angles</a:t>
            </a:r>
          </a:p>
          <a:p>
            <a:endParaRPr lang="en-US" sz="1000" dirty="0" smtClean="0"/>
          </a:p>
        </p:txBody>
      </p:sp>
      <p:sp>
        <p:nvSpPr>
          <p:cNvPr id="143" name="TextBox 142"/>
          <p:cNvSpPr txBox="1"/>
          <p:nvPr/>
        </p:nvSpPr>
        <p:spPr>
          <a:xfrm>
            <a:off x="6858000" y="2895601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/>
              <a:t>Results</a:t>
            </a:r>
          </a:p>
          <a:p>
            <a:r>
              <a:rPr lang="en-US" sz="1000" dirty="0" smtClean="0"/>
              <a:t>Use of </a:t>
            </a:r>
            <a:r>
              <a:rPr lang="en-US" sz="1000" dirty="0" smtClean="0"/>
              <a:t>lines, angles 3D buildings </a:t>
            </a:r>
            <a:endParaRPr lang="en-US" sz="1000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4824414" y="2396331"/>
            <a:ext cx="193677" cy="4284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Oval 3"/>
          <p:cNvSpPr/>
          <p:nvPr/>
        </p:nvSpPr>
        <p:spPr bwMode="auto">
          <a:xfrm>
            <a:off x="3793548" y="2802228"/>
            <a:ext cx="1326141" cy="5696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545140" y="2396331"/>
            <a:ext cx="557212" cy="46434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val 9"/>
          <p:cNvSpPr/>
          <p:nvPr/>
        </p:nvSpPr>
        <p:spPr bwMode="auto">
          <a:xfrm>
            <a:off x="5442530" y="3287109"/>
            <a:ext cx="1504950" cy="58520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65738" y="3371851"/>
            <a:ext cx="1369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u="sng" dirty="0" smtClean="0"/>
          </a:p>
          <a:p>
            <a:endParaRPr lang="en-US" sz="1000" b="1" u="sng" dirty="0"/>
          </a:p>
          <a:p>
            <a:endParaRPr lang="en-US" sz="1000" b="1" u="sng" dirty="0" smtClean="0"/>
          </a:p>
          <a:p>
            <a:endParaRPr lang="en-US" sz="10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798490" y="2578541"/>
            <a:ext cx="1293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Which includes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28472" y="3371851"/>
            <a:ext cx="1412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Escher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19008" y="2951162"/>
            <a:ext cx="838992" cy="231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who</a:t>
            </a:r>
            <a:endParaRPr lang="en-US" sz="900" dirty="0"/>
          </a:p>
        </p:txBody>
      </p:sp>
      <p:sp>
        <p:nvSpPr>
          <p:cNvPr id="2" name="TextBox 1"/>
          <p:cNvSpPr txBox="1"/>
          <p:nvPr/>
        </p:nvSpPr>
        <p:spPr>
          <a:xfrm>
            <a:off x="1069975" y="1079501"/>
            <a:ext cx="1360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Printmaking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897313" y="2824763"/>
            <a:ext cx="1194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of right angles and </a:t>
            </a:r>
            <a:r>
              <a:rPr lang="en-US" sz="1200" dirty="0" smtClean="0"/>
              <a:t>parrell</a:t>
            </a:r>
            <a:r>
              <a:rPr lang="en-US" sz="1200" dirty="0" smtClean="0"/>
              <a:t> lines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590732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111718"/>
      </a:dk1>
      <a:lt1>
        <a:srgbClr val="FFFFFF"/>
      </a:lt1>
      <a:dk2>
        <a:srgbClr val="711718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D1213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Blank Presentatio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111718"/>
        </a:dk1>
        <a:lt1>
          <a:srgbClr val="FFFFFF"/>
        </a:lt1>
        <a:dk2>
          <a:srgbClr val="711718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D1213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Drive:Applications:Microsoft Office 98:Templates:Blank Presentation</Template>
  <TotalTime>1598</TotalTime>
  <Words>181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University of Kansas -- SPED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 Presentation</dc:title>
  <dc:creator>Jeff Thomas</dc:creator>
  <cp:lastModifiedBy>Jenn Volkmar</cp:lastModifiedBy>
  <cp:revision>152</cp:revision>
  <dcterms:created xsi:type="dcterms:W3CDTF">1999-03-31T21:02:34Z</dcterms:created>
  <dcterms:modified xsi:type="dcterms:W3CDTF">2014-01-13T15:22:43Z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UO Presentation</vt:lpwstr>
  </property>
  <property fmtid="{D5CDD505-2E9C-101B-9397-08002B2CF9AE}" pid="3" name="SlideDescription">
    <vt:lpwstr/>
  </property>
</Properties>
</file>